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5"/>
  </p:notesMasterIdLst>
  <p:sldIdLst>
    <p:sldId id="639" r:id="rId2"/>
    <p:sldId id="581" r:id="rId3"/>
    <p:sldId id="324" r:id="rId4"/>
    <p:sldId id="502" r:id="rId5"/>
    <p:sldId id="503" r:id="rId6"/>
    <p:sldId id="497" r:id="rId7"/>
    <p:sldId id="498" r:id="rId8"/>
    <p:sldId id="672" r:id="rId9"/>
    <p:sldId id="664" r:id="rId10"/>
    <p:sldId id="394" r:id="rId11"/>
    <p:sldId id="393" r:id="rId12"/>
    <p:sldId id="419" r:id="rId13"/>
    <p:sldId id="418" r:id="rId14"/>
    <p:sldId id="580" r:id="rId15"/>
    <p:sldId id="517" r:id="rId16"/>
    <p:sldId id="496" r:id="rId17"/>
    <p:sldId id="494" r:id="rId18"/>
    <p:sldId id="500" r:id="rId19"/>
    <p:sldId id="582" r:id="rId20"/>
    <p:sldId id="326" r:id="rId21"/>
    <p:sldId id="303" r:id="rId22"/>
    <p:sldId id="541" r:id="rId23"/>
    <p:sldId id="501" r:id="rId24"/>
    <p:sldId id="397" r:id="rId25"/>
    <p:sldId id="311" r:id="rId26"/>
    <p:sldId id="271" r:id="rId27"/>
    <p:sldId id="542" r:id="rId28"/>
    <p:sldId id="329" r:id="rId29"/>
    <p:sldId id="638" r:id="rId30"/>
    <p:sldId id="533" r:id="rId31"/>
    <p:sldId id="673" r:id="rId32"/>
    <p:sldId id="575" r:id="rId33"/>
    <p:sldId id="45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sa Soricone" initials="LS" lastIdx="21" clrIdx="0"/>
  <p:cmAuthor id="2" name="Alex Johnson" initials="AJ"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5539"/>
    <a:srgbClr val="509AB4"/>
    <a:srgbClr val="47C8A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72"/>
    <p:restoredTop sz="69368"/>
  </p:normalViewPr>
  <p:slideViewPr>
    <p:cSldViewPr snapToGrid="0" snapToObjects="1">
      <p:cViewPr varScale="1">
        <p:scale>
          <a:sx n="31" d="100"/>
          <a:sy n="31" d="100"/>
        </p:scale>
        <p:origin x="123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13E36E-9A43-FF4B-A63E-58616E7BBF58}" type="doc">
      <dgm:prSet loTypeId="urn:microsoft.com/office/officeart/2005/8/layout/cycle6" loCatId="" qsTypeId="urn:microsoft.com/office/officeart/2005/8/quickstyle/simple1" qsCatId="simple" csTypeId="urn:microsoft.com/office/officeart/2005/8/colors/accent3_2" csCatId="accent3" phldr="1"/>
      <dgm:spPr/>
      <dgm:t>
        <a:bodyPr/>
        <a:lstStyle/>
        <a:p>
          <a:endParaRPr lang="en-US"/>
        </a:p>
      </dgm:t>
    </dgm:pt>
    <dgm:pt modelId="{D90F97AF-82AF-9544-BD55-ECBE02BBA573}">
      <dgm:prSet phldrT="[Text]" custT="1"/>
      <dgm:spPr>
        <a:solidFill>
          <a:srgbClr val="3B3838"/>
        </a:solidFill>
      </dgm:spPr>
      <dgm:t>
        <a:bodyPr/>
        <a:lstStyle/>
        <a:p>
          <a:r>
            <a:rPr lang="en-US" sz="1600" b="1" dirty="0">
              <a:solidFill>
                <a:schemeClr val="bg1"/>
              </a:solidFill>
              <a:latin typeface="Arial" panose="020B0604020202020204" pitchFamily="34" charset="0"/>
              <a:cs typeface="Arial" panose="020B0604020202020204" pitchFamily="34" charset="0"/>
            </a:rPr>
            <a:t>Business &amp; Industry</a:t>
          </a:r>
        </a:p>
      </dgm:t>
    </dgm:pt>
    <dgm:pt modelId="{F47654FB-B9C1-3044-9F59-766D60EC4C91}" type="parTrans" cxnId="{ECC6A863-532A-4A43-BF42-8C702D2E598C}">
      <dgm:prSet/>
      <dgm:spPr/>
      <dgm:t>
        <a:bodyPr/>
        <a:lstStyle/>
        <a:p>
          <a:endParaRPr lang="en-US" b="1">
            <a:solidFill>
              <a:schemeClr val="tx1"/>
            </a:solidFill>
          </a:endParaRPr>
        </a:p>
      </dgm:t>
    </dgm:pt>
    <dgm:pt modelId="{563C7C94-2D2A-884C-A466-85CDE0B0D738}" type="sibTrans" cxnId="{ECC6A863-532A-4A43-BF42-8C702D2E598C}">
      <dgm:prSet/>
      <dgm:spPr>
        <a:solidFill>
          <a:srgbClr val="A8A94F"/>
        </a:solidFill>
      </dgm:spPr>
      <dgm:t>
        <a:bodyPr/>
        <a:lstStyle/>
        <a:p>
          <a:endParaRPr lang="en-US" b="1">
            <a:solidFill>
              <a:schemeClr val="tx1"/>
            </a:solidFill>
          </a:endParaRPr>
        </a:p>
      </dgm:t>
    </dgm:pt>
    <dgm:pt modelId="{11D1F51F-39A5-B140-B444-8AD501C77FB3}">
      <dgm:prSet phldrT="[Text]" custT="1"/>
      <dgm:spPr>
        <a:solidFill>
          <a:srgbClr val="3B3838"/>
        </a:solidFill>
      </dgm:spPr>
      <dgm:t>
        <a:bodyPr/>
        <a:lstStyle/>
        <a:p>
          <a:r>
            <a:rPr lang="en-US" sz="1600" b="1" dirty="0">
              <a:solidFill>
                <a:schemeClr val="bg1"/>
              </a:solidFill>
              <a:latin typeface="Arial" panose="020B0604020202020204" pitchFamily="34" charset="0"/>
              <a:cs typeface="Arial" panose="020B0604020202020204" pitchFamily="34" charset="0"/>
            </a:rPr>
            <a:t>Colleges &amp; Universities</a:t>
          </a:r>
        </a:p>
      </dgm:t>
    </dgm:pt>
    <dgm:pt modelId="{96EA132D-DD9E-B94A-A8F0-5441345EDCF5}" type="parTrans" cxnId="{0242B093-7297-BF47-95BD-DE5130846764}">
      <dgm:prSet/>
      <dgm:spPr/>
      <dgm:t>
        <a:bodyPr/>
        <a:lstStyle/>
        <a:p>
          <a:endParaRPr lang="en-US" b="1">
            <a:solidFill>
              <a:schemeClr val="tx1"/>
            </a:solidFill>
          </a:endParaRPr>
        </a:p>
      </dgm:t>
    </dgm:pt>
    <dgm:pt modelId="{12ED2991-58C9-6340-BC41-5455135A506A}" type="sibTrans" cxnId="{0242B093-7297-BF47-95BD-DE5130846764}">
      <dgm:prSet/>
      <dgm:spPr>
        <a:solidFill>
          <a:srgbClr val="A8A94F"/>
        </a:solidFill>
      </dgm:spPr>
      <dgm:t>
        <a:bodyPr/>
        <a:lstStyle/>
        <a:p>
          <a:endParaRPr lang="en-US" b="1">
            <a:solidFill>
              <a:schemeClr val="tx1"/>
            </a:solidFill>
          </a:endParaRPr>
        </a:p>
      </dgm:t>
    </dgm:pt>
    <dgm:pt modelId="{D36EC0FC-3347-2646-99A6-445F605D6FE7}">
      <dgm:prSet phldrT="[Text]" custT="1"/>
      <dgm:spPr>
        <a:solidFill>
          <a:srgbClr val="3B3838"/>
        </a:solidFill>
      </dgm:spPr>
      <dgm:t>
        <a:bodyPr/>
        <a:lstStyle/>
        <a:p>
          <a:r>
            <a:rPr lang="en-US" sz="1600" b="1" dirty="0">
              <a:solidFill>
                <a:schemeClr val="bg1"/>
              </a:solidFill>
              <a:latin typeface="Arial" panose="020B0604020202020204" pitchFamily="34" charset="0"/>
              <a:cs typeface="Arial" panose="020B0604020202020204" pitchFamily="34" charset="0"/>
            </a:rPr>
            <a:t>Social Services</a:t>
          </a:r>
        </a:p>
      </dgm:t>
    </dgm:pt>
    <dgm:pt modelId="{E7385330-3852-DF48-8C6A-7EAA514F5276}" type="parTrans" cxnId="{CB90F58F-E10D-3947-86FF-37E5A14AFD40}">
      <dgm:prSet/>
      <dgm:spPr/>
      <dgm:t>
        <a:bodyPr/>
        <a:lstStyle/>
        <a:p>
          <a:endParaRPr lang="en-US" b="1">
            <a:solidFill>
              <a:schemeClr val="tx1"/>
            </a:solidFill>
          </a:endParaRPr>
        </a:p>
      </dgm:t>
    </dgm:pt>
    <dgm:pt modelId="{9121587D-2E36-7344-96E2-B5B7E3DBDBE2}" type="sibTrans" cxnId="{CB90F58F-E10D-3947-86FF-37E5A14AFD40}">
      <dgm:prSet/>
      <dgm:spPr>
        <a:solidFill>
          <a:srgbClr val="A8A94F"/>
        </a:solidFill>
      </dgm:spPr>
      <dgm:t>
        <a:bodyPr/>
        <a:lstStyle/>
        <a:p>
          <a:endParaRPr lang="en-US" b="1">
            <a:solidFill>
              <a:schemeClr val="tx1"/>
            </a:solidFill>
          </a:endParaRPr>
        </a:p>
      </dgm:t>
    </dgm:pt>
    <dgm:pt modelId="{7984DC35-59B4-884A-AD44-DE31268D3AF7}">
      <dgm:prSet phldrT="[Text]" custT="1"/>
      <dgm:spPr>
        <a:solidFill>
          <a:srgbClr val="3B3838"/>
        </a:solidFill>
      </dgm:spPr>
      <dgm:t>
        <a:bodyPr/>
        <a:lstStyle/>
        <a:p>
          <a:r>
            <a:rPr lang="en-US" sz="1400" b="1" dirty="0">
              <a:solidFill>
                <a:schemeClr val="bg1"/>
              </a:solidFill>
              <a:latin typeface="Arial" panose="020B0604020202020204" pitchFamily="34" charset="0"/>
              <a:cs typeface="Arial" panose="020B0604020202020204" pitchFamily="34" charset="0"/>
            </a:rPr>
            <a:t>Community -Based Organizations</a:t>
          </a:r>
        </a:p>
      </dgm:t>
    </dgm:pt>
    <dgm:pt modelId="{0E8DC9B8-D422-EC46-8003-1F0AE70C0764}" type="parTrans" cxnId="{A374A32B-6B16-FD4C-B676-3B804E51999D}">
      <dgm:prSet/>
      <dgm:spPr/>
      <dgm:t>
        <a:bodyPr/>
        <a:lstStyle/>
        <a:p>
          <a:endParaRPr lang="en-US" b="1">
            <a:solidFill>
              <a:schemeClr val="tx1"/>
            </a:solidFill>
          </a:endParaRPr>
        </a:p>
      </dgm:t>
    </dgm:pt>
    <dgm:pt modelId="{B33A7ABD-9887-5648-9BFD-F7A3DE1AD3A4}" type="sibTrans" cxnId="{A374A32B-6B16-FD4C-B676-3B804E51999D}">
      <dgm:prSet/>
      <dgm:spPr>
        <a:solidFill>
          <a:srgbClr val="A8A94F"/>
        </a:solidFill>
      </dgm:spPr>
      <dgm:t>
        <a:bodyPr/>
        <a:lstStyle/>
        <a:p>
          <a:endParaRPr lang="en-US" b="1">
            <a:solidFill>
              <a:schemeClr val="tx1"/>
            </a:solidFill>
          </a:endParaRPr>
        </a:p>
      </dgm:t>
    </dgm:pt>
    <dgm:pt modelId="{62326EF1-912A-2248-B3D3-C1A9319486C7}">
      <dgm:prSet phldrT="[Text]" custT="1"/>
      <dgm:spPr>
        <a:solidFill>
          <a:srgbClr val="3B3838"/>
        </a:solidFill>
      </dgm:spPr>
      <dgm:t>
        <a:bodyPr/>
        <a:lstStyle/>
        <a:p>
          <a:r>
            <a:rPr lang="en-US" sz="1600" b="1" dirty="0">
              <a:solidFill>
                <a:schemeClr val="bg1"/>
              </a:solidFill>
              <a:latin typeface="Arial" panose="020B0604020202020204" pitchFamily="34" charset="0"/>
              <a:cs typeface="Arial" panose="020B0604020202020204" pitchFamily="34" charset="0"/>
            </a:rPr>
            <a:t>K-12 Schools</a:t>
          </a:r>
        </a:p>
      </dgm:t>
    </dgm:pt>
    <dgm:pt modelId="{6FF8BAFD-7099-BD41-9758-57F35B5190BD}" type="parTrans" cxnId="{F2CCEA84-8657-8440-A80E-EEA6337C0BBC}">
      <dgm:prSet/>
      <dgm:spPr/>
      <dgm:t>
        <a:bodyPr/>
        <a:lstStyle/>
        <a:p>
          <a:endParaRPr lang="en-US" b="1">
            <a:solidFill>
              <a:schemeClr val="tx1"/>
            </a:solidFill>
          </a:endParaRPr>
        </a:p>
      </dgm:t>
    </dgm:pt>
    <dgm:pt modelId="{B89F2A98-3263-C441-898F-524E03E7BC45}" type="sibTrans" cxnId="{F2CCEA84-8657-8440-A80E-EEA6337C0BBC}">
      <dgm:prSet/>
      <dgm:spPr>
        <a:solidFill>
          <a:srgbClr val="A8A94F"/>
        </a:solidFill>
      </dgm:spPr>
      <dgm:t>
        <a:bodyPr/>
        <a:lstStyle/>
        <a:p>
          <a:endParaRPr lang="en-US" b="1">
            <a:solidFill>
              <a:schemeClr val="tx1"/>
            </a:solidFill>
          </a:endParaRPr>
        </a:p>
      </dgm:t>
    </dgm:pt>
    <dgm:pt modelId="{DD9E8C38-171D-D24B-8A83-06232C0AEA63}">
      <dgm:prSet phldrT="[Text]" custT="1"/>
      <dgm:spPr>
        <a:solidFill>
          <a:srgbClr val="3B3838"/>
        </a:solidFill>
      </dgm:spPr>
      <dgm:t>
        <a:bodyPr/>
        <a:lstStyle/>
        <a:p>
          <a:pPr algn="ctr"/>
          <a:r>
            <a:rPr lang="en-US" sz="1400" b="1" dirty="0">
              <a:solidFill>
                <a:schemeClr val="bg1"/>
              </a:solidFill>
              <a:latin typeface="Arial" panose="020B0604020202020204" pitchFamily="34" charset="0"/>
              <a:cs typeface="Arial" panose="020B0604020202020204" pitchFamily="34" charset="0"/>
            </a:rPr>
            <a:t>Intermediaries</a:t>
          </a:r>
        </a:p>
      </dgm:t>
    </dgm:pt>
    <dgm:pt modelId="{70CFDC3A-CBAB-3C47-BAAA-393A86BFC7F5}" type="sibTrans" cxnId="{6E02A97D-A459-D74E-A2EA-DB4803397413}">
      <dgm:prSet/>
      <dgm:spPr>
        <a:solidFill>
          <a:srgbClr val="A8A94F"/>
        </a:solidFill>
      </dgm:spPr>
      <dgm:t>
        <a:bodyPr/>
        <a:lstStyle/>
        <a:p>
          <a:endParaRPr lang="en-US" b="1">
            <a:solidFill>
              <a:schemeClr val="tx1"/>
            </a:solidFill>
          </a:endParaRPr>
        </a:p>
      </dgm:t>
    </dgm:pt>
    <dgm:pt modelId="{D2F6FC98-2CFB-884A-B757-5A7163A41813}" type="parTrans" cxnId="{6E02A97D-A459-D74E-A2EA-DB4803397413}">
      <dgm:prSet/>
      <dgm:spPr/>
      <dgm:t>
        <a:bodyPr/>
        <a:lstStyle/>
        <a:p>
          <a:endParaRPr lang="en-US"/>
        </a:p>
      </dgm:t>
    </dgm:pt>
    <dgm:pt modelId="{5CC52510-7467-264F-B8D6-5D3C13CD403B}">
      <dgm:prSet custT="1"/>
      <dgm:spPr>
        <a:solidFill>
          <a:srgbClr val="3B3838"/>
        </a:solidFill>
      </dgm:spPr>
      <dgm:t>
        <a:bodyPr/>
        <a:lstStyle/>
        <a:p>
          <a:r>
            <a:rPr lang="en-US" sz="1400" b="1" dirty="0">
              <a:solidFill>
                <a:schemeClr val="bg1"/>
              </a:solidFill>
              <a:latin typeface="Arial" panose="020B0604020202020204" pitchFamily="34" charset="0"/>
              <a:cs typeface="Arial" panose="020B0604020202020204" pitchFamily="34" charset="0"/>
            </a:rPr>
            <a:t>WFD &amp; Economic Development</a:t>
          </a:r>
        </a:p>
      </dgm:t>
    </dgm:pt>
    <dgm:pt modelId="{4FDE2EB9-E24E-774E-9A5F-36EB5F1F5360}" type="parTrans" cxnId="{C521D517-0E7A-5346-9415-D8D6D187FD2F}">
      <dgm:prSet/>
      <dgm:spPr/>
      <dgm:t>
        <a:bodyPr/>
        <a:lstStyle/>
        <a:p>
          <a:endParaRPr lang="en-US"/>
        </a:p>
      </dgm:t>
    </dgm:pt>
    <dgm:pt modelId="{52973BFC-8679-3646-BA9B-18125A1A32EC}" type="sibTrans" cxnId="{C521D517-0E7A-5346-9415-D8D6D187FD2F}">
      <dgm:prSet/>
      <dgm:spPr>
        <a:solidFill>
          <a:srgbClr val="A8A94F"/>
        </a:solidFill>
      </dgm:spPr>
      <dgm:t>
        <a:bodyPr/>
        <a:lstStyle/>
        <a:p>
          <a:endParaRPr lang="en-US" b="1">
            <a:solidFill>
              <a:schemeClr val="tx1"/>
            </a:solidFill>
          </a:endParaRPr>
        </a:p>
      </dgm:t>
    </dgm:pt>
    <dgm:pt modelId="{FE82414B-D6AC-AA46-953C-2D8D5F1A9EDD}">
      <dgm:prSet custT="1"/>
      <dgm:spPr>
        <a:solidFill>
          <a:srgbClr val="3B3838"/>
        </a:solidFill>
      </dgm:spPr>
      <dgm:t>
        <a:bodyPr/>
        <a:lstStyle/>
        <a:p>
          <a:r>
            <a:rPr lang="en-US" sz="1600" b="1" dirty="0">
              <a:latin typeface="Arial" panose="020B0604020202020204" pitchFamily="34" charset="0"/>
              <a:cs typeface="Arial" panose="020B0604020202020204" pitchFamily="34" charset="0"/>
            </a:rPr>
            <a:t>Afterschool Networks</a:t>
          </a:r>
        </a:p>
      </dgm:t>
    </dgm:pt>
    <dgm:pt modelId="{EE1BA263-9225-D045-8C58-B77E019EE712}" type="parTrans" cxnId="{3DBE8E3A-91C4-2E42-9B5D-DCC080D8A60A}">
      <dgm:prSet/>
      <dgm:spPr/>
      <dgm:t>
        <a:bodyPr/>
        <a:lstStyle/>
        <a:p>
          <a:endParaRPr lang="en-US"/>
        </a:p>
      </dgm:t>
    </dgm:pt>
    <dgm:pt modelId="{AB6BF4EE-E53C-2143-AC2E-5264EE342833}" type="sibTrans" cxnId="{3DBE8E3A-91C4-2E42-9B5D-DCC080D8A60A}">
      <dgm:prSet/>
      <dgm:spPr/>
      <dgm:t>
        <a:bodyPr/>
        <a:lstStyle/>
        <a:p>
          <a:endParaRPr lang="en-US"/>
        </a:p>
      </dgm:t>
    </dgm:pt>
    <dgm:pt modelId="{CE915DEE-3573-7643-BAD2-9B4D22609770}">
      <dgm:prSet custT="1"/>
      <dgm:spPr>
        <a:solidFill>
          <a:srgbClr val="3B3838"/>
        </a:solidFill>
      </dgm:spPr>
      <dgm:t>
        <a:bodyPr/>
        <a:lstStyle/>
        <a:p>
          <a:r>
            <a:rPr lang="en-US" sz="1600" b="1" dirty="0">
              <a:latin typeface="Arial" panose="020B0604020202020204" pitchFamily="34" charset="0"/>
              <a:cs typeface="Arial" panose="020B0604020202020204" pitchFamily="34" charset="0"/>
            </a:rPr>
            <a:t>One-stops</a:t>
          </a:r>
        </a:p>
      </dgm:t>
    </dgm:pt>
    <dgm:pt modelId="{AB43E4A3-45A2-5841-8CB1-E45A7A483029}" type="parTrans" cxnId="{8EE7F633-CEF1-AC47-A620-42BF61510143}">
      <dgm:prSet/>
      <dgm:spPr/>
      <dgm:t>
        <a:bodyPr/>
        <a:lstStyle/>
        <a:p>
          <a:endParaRPr lang="en-US"/>
        </a:p>
      </dgm:t>
    </dgm:pt>
    <dgm:pt modelId="{6239A28F-BB55-0749-BE4E-E4B05803B58C}" type="sibTrans" cxnId="{8EE7F633-CEF1-AC47-A620-42BF61510143}">
      <dgm:prSet/>
      <dgm:spPr/>
      <dgm:t>
        <a:bodyPr/>
        <a:lstStyle/>
        <a:p>
          <a:endParaRPr lang="en-US"/>
        </a:p>
      </dgm:t>
    </dgm:pt>
    <dgm:pt modelId="{EC3136D2-1006-5941-B393-D0EC36CADA4A}">
      <dgm:prSet custT="1"/>
      <dgm:spPr>
        <a:solidFill>
          <a:srgbClr val="3B3838"/>
        </a:solidFill>
      </dgm:spPr>
      <dgm:t>
        <a:bodyPr/>
        <a:lstStyle/>
        <a:p>
          <a:r>
            <a:rPr lang="en-US" sz="1600" b="1" dirty="0">
              <a:latin typeface="Arial" panose="020B0604020202020204" pitchFamily="34" charset="0"/>
              <a:cs typeface="Arial" panose="020B0604020202020204" pitchFamily="34" charset="0"/>
            </a:rPr>
            <a:t>Adult education</a:t>
          </a:r>
        </a:p>
      </dgm:t>
    </dgm:pt>
    <dgm:pt modelId="{B1CBBDA4-FA4B-5C4A-94F7-70CD54EF5144}" type="parTrans" cxnId="{272D8F0C-FFDF-064E-BE29-116DDB35DF32}">
      <dgm:prSet/>
      <dgm:spPr/>
      <dgm:t>
        <a:bodyPr/>
        <a:lstStyle/>
        <a:p>
          <a:endParaRPr lang="en-US"/>
        </a:p>
      </dgm:t>
    </dgm:pt>
    <dgm:pt modelId="{4201A4C7-3439-1740-A02C-FDD87AB5BE04}" type="sibTrans" cxnId="{272D8F0C-FFDF-064E-BE29-116DDB35DF32}">
      <dgm:prSet/>
      <dgm:spPr/>
      <dgm:t>
        <a:bodyPr/>
        <a:lstStyle/>
        <a:p>
          <a:endParaRPr lang="en-US"/>
        </a:p>
      </dgm:t>
    </dgm:pt>
    <dgm:pt modelId="{D19D4042-DE80-DD46-810E-A5984C795D6A}" type="pres">
      <dgm:prSet presAssocID="{BC13E36E-9A43-FF4B-A63E-58616E7BBF58}" presName="cycle" presStyleCnt="0">
        <dgm:presLayoutVars>
          <dgm:dir/>
          <dgm:resizeHandles val="exact"/>
        </dgm:presLayoutVars>
      </dgm:prSet>
      <dgm:spPr/>
    </dgm:pt>
    <dgm:pt modelId="{5AA24665-D396-5448-B580-5CEC6803B229}" type="pres">
      <dgm:prSet presAssocID="{DD9E8C38-171D-D24B-8A83-06232C0AEA63}" presName="node" presStyleLbl="node1" presStyleIdx="0" presStyleCnt="10" custScaleX="215255" custRadScaleRad="102886" custRadScaleInc="26536">
        <dgm:presLayoutVars>
          <dgm:bulletEnabled val="1"/>
        </dgm:presLayoutVars>
      </dgm:prSet>
      <dgm:spPr/>
    </dgm:pt>
    <dgm:pt modelId="{C9419253-53A6-3545-82C5-C8ED4C2D0087}" type="pres">
      <dgm:prSet presAssocID="{DD9E8C38-171D-D24B-8A83-06232C0AEA63}" presName="spNode" presStyleCnt="0"/>
      <dgm:spPr/>
    </dgm:pt>
    <dgm:pt modelId="{CA61EC06-A8D4-9747-AA3F-AF5E66139741}" type="pres">
      <dgm:prSet presAssocID="{70CFDC3A-CBAB-3C47-BAAA-393A86BFC7F5}" presName="sibTrans" presStyleLbl="sibTrans1D1" presStyleIdx="0" presStyleCnt="10"/>
      <dgm:spPr/>
    </dgm:pt>
    <dgm:pt modelId="{370768C3-5BA6-7C4D-ACF2-DFD847BA26C5}" type="pres">
      <dgm:prSet presAssocID="{D90F97AF-82AF-9544-BD55-ECBE02BBA573}" presName="node" presStyleLbl="node1" presStyleIdx="1" presStyleCnt="10" custScaleX="152767" custRadScaleRad="108938" custRadScaleInc="83969">
        <dgm:presLayoutVars>
          <dgm:bulletEnabled val="1"/>
        </dgm:presLayoutVars>
      </dgm:prSet>
      <dgm:spPr/>
    </dgm:pt>
    <dgm:pt modelId="{294A9836-B445-C749-8039-702A11AB257D}" type="pres">
      <dgm:prSet presAssocID="{D90F97AF-82AF-9544-BD55-ECBE02BBA573}" presName="spNode" presStyleCnt="0"/>
      <dgm:spPr/>
    </dgm:pt>
    <dgm:pt modelId="{16A60AD6-748D-E348-82A6-B45B0F9E7F3F}" type="pres">
      <dgm:prSet presAssocID="{563C7C94-2D2A-884C-A466-85CDE0B0D738}" presName="sibTrans" presStyleLbl="sibTrans1D1" presStyleIdx="1" presStyleCnt="10"/>
      <dgm:spPr/>
    </dgm:pt>
    <dgm:pt modelId="{F720F027-031F-6C41-B58B-26FB35EB2C83}" type="pres">
      <dgm:prSet presAssocID="{5CC52510-7467-264F-B8D6-5D3C13CD403B}" presName="node" presStyleLbl="node1" presStyleIdx="2" presStyleCnt="10" custScaleX="152767" custRadScaleRad="103339" custRadScaleInc="20306">
        <dgm:presLayoutVars>
          <dgm:bulletEnabled val="1"/>
        </dgm:presLayoutVars>
      </dgm:prSet>
      <dgm:spPr/>
    </dgm:pt>
    <dgm:pt modelId="{6AA245D3-541E-1849-B37A-81641A6F19B4}" type="pres">
      <dgm:prSet presAssocID="{5CC52510-7467-264F-B8D6-5D3C13CD403B}" presName="spNode" presStyleCnt="0"/>
      <dgm:spPr/>
    </dgm:pt>
    <dgm:pt modelId="{EA31D05B-EF82-9B4D-94F4-24C9C88965B2}" type="pres">
      <dgm:prSet presAssocID="{52973BFC-8679-3646-BA9B-18125A1A32EC}" presName="sibTrans" presStyleLbl="sibTrans1D1" presStyleIdx="2" presStyleCnt="10"/>
      <dgm:spPr/>
    </dgm:pt>
    <dgm:pt modelId="{CE5C71BA-0E3F-3A4A-A2D4-EBD4B02EDE8D}" type="pres">
      <dgm:prSet presAssocID="{11D1F51F-39A5-B140-B444-8AD501C77FB3}" presName="node" presStyleLbl="node1" presStyleIdx="3" presStyleCnt="10" custScaleX="152767" custRadScaleRad="102830" custRadScaleInc="-34041">
        <dgm:presLayoutVars>
          <dgm:bulletEnabled val="1"/>
        </dgm:presLayoutVars>
      </dgm:prSet>
      <dgm:spPr/>
    </dgm:pt>
    <dgm:pt modelId="{2DE618F1-99EF-1943-8DE2-F71E1BB13FA2}" type="pres">
      <dgm:prSet presAssocID="{11D1F51F-39A5-B140-B444-8AD501C77FB3}" presName="spNode" presStyleCnt="0"/>
      <dgm:spPr/>
    </dgm:pt>
    <dgm:pt modelId="{D3815C7D-4BD9-464A-98F2-F9AD1A4C1318}" type="pres">
      <dgm:prSet presAssocID="{12ED2991-58C9-6340-BC41-5455135A506A}" presName="sibTrans" presStyleLbl="sibTrans1D1" presStyleIdx="3" presStyleCnt="10"/>
      <dgm:spPr/>
    </dgm:pt>
    <dgm:pt modelId="{4E4307EA-1E5B-7D4A-92B4-460FF609E8D1}" type="pres">
      <dgm:prSet presAssocID="{D36EC0FC-3347-2646-99A6-445F605D6FE7}" presName="node" presStyleLbl="node1" presStyleIdx="4" presStyleCnt="10" custScaleX="152767" custRadScaleRad="109627" custRadScaleInc="-73006">
        <dgm:presLayoutVars>
          <dgm:bulletEnabled val="1"/>
        </dgm:presLayoutVars>
      </dgm:prSet>
      <dgm:spPr/>
    </dgm:pt>
    <dgm:pt modelId="{7320E2F6-8C6F-5040-A309-739938D3CC5B}" type="pres">
      <dgm:prSet presAssocID="{D36EC0FC-3347-2646-99A6-445F605D6FE7}" presName="spNode" presStyleCnt="0"/>
      <dgm:spPr/>
    </dgm:pt>
    <dgm:pt modelId="{438B30AD-B9B7-D143-B7D4-85D48AE77671}" type="pres">
      <dgm:prSet presAssocID="{9121587D-2E36-7344-96E2-B5B7E3DBDBE2}" presName="sibTrans" presStyleLbl="sibTrans1D1" presStyleIdx="4" presStyleCnt="10"/>
      <dgm:spPr/>
    </dgm:pt>
    <dgm:pt modelId="{4EDF2554-F4BC-2F4A-BA85-83F9C5B9516B}" type="pres">
      <dgm:prSet presAssocID="{7984DC35-59B4-884A-AD44-DE31268D3AF7}" presName="node" presStyleLbl="node1" presStyleIdx="5" presStyleCnt="10" custScaleX="152767">
        <dgm:presLayoutVars>
          <dgm:bulletEnabled val="1"/>
        </dgm:presLayoutVars>
      </dgm:prSet>
      <dgm:spPr/>
    </dgm:pt>
    <dgm:pt modelId="{41184054-302A-7143-92B4-D27B88992C88}" type="pres">
      <dgm:prSet presAssocID="{7984DC35-59B4-884A-AD44-DE31268D3AF7}" presName="spNode" presStyleCnt="0"/>
      <dgm:spPr/>
    </dgm:pt>
    <dgm:pt modelId="{38C4906E-B995-104F-93D0-2A9232190244}" type="pres">
      <dgm:prSet presAssocID="{B33A7ABD-9887-5648-9BFD-F7A3DE1AD3A4}" presName="sibTrans" presStyleLbl="sibTrans1D1" presStyleIdx="5" presStyleCnt="10"/>
      <dgm:spPr/>
    </dgm:pt>
    <dgm:pt modelId="{87A47341-20DC-8844-9F84-D917C6021C30}" type="pres">
      <dgm:prSet presAssocID="{62326EF1-912A-2248-B3D3-C1A9319486C7}" presName="node" presStyleLbl="node1" presStyleIdx="6" presStyleCnt="10" custScaleX="152767" custRadScaleRad="102334" custRadScaleInc="44965">
        <dgm:presLayoutVars>
          <dgm:bulletEnabled val="1"/>
        </dgm:presLayoutVars>
      </dgm:prSet>
      <dgm:spPr/>
    </dgm:pt>
    <dgm:pt modelId="{C76A496A-C3AF-ED47-8827-7FB3BE026E5D}" type="pres">
      <dgm:prSet presAssocID="{62326EF1-912A-2248-B3D3-C1A9319486C7}" presName="spNode" presStyleCnt="0"/>
      <dgm:spPr/>
    </dgm:pt>
    <dgm:pt modelId="{982C0D41-5144-874F-BD1B-79C7B87BEA22}" type="pres">
      <dgm:prSet presAssocID="{B89F2A98-3263-C441-898F-524E03E7BC45}" presName="sibTrans" presStyleLbl="sibTrans1D1" presStyleIdx="6" presStyleCnt="10"/>
      <dgm:spPr/>
    </dgm:pt>
    <dgm:pt modelId="{AC3AE641-2567-E041-A78D-DE4902CEF9A6}" type="pres">
      <dgm:prSet presAssocID="{FE82414B-D6AC-AA46-953C-2D8D5F1A9EDD}" presName="node" presStyleLbl="node1" presStyleIdx="7" presStyleCnt="10" custScaleX="170213" custRadScaleRad="97917" custRadScaleInc="38562">
        <dgm:presLayoutVars>
          <dgm:bulletEnabled val="1"/>
        </dgm:presLayoutVars>
      </dgm:prSet>
      <dgm:spPr/>
    </dgm:pt>
    <dgm:pt modelId="{736A1F74-82D7-3D41-8203-5BD51DDBCEE2}" type="pres">
      <dgm:prSet presAssocID="{FE82414B-D6AC-AA46-953C-2D8D5F1A9EDD}" presName="spNode" presStyleCnt="0"/>
      <dgm:spPr/>
    </dgm:pt>
    <dgm:pt modelId="{708575AA-1B3C-A048-9579-E39F966F2273}" type="pres">
      <dgm:prSet presAssocID="{AB6BF4EE-E53C-2143-AC2E-5264EE342833}" presName="sibTrans" presStyleLbl="sibTrans1D1" presStyleIdx="7" presStyleCnt="10"/>
      <dgm:spPr/>
    </dgm:pt>
    <dgm:pt modelId="{D4175BD6-6A5B-174E-AF48-722C5FAA2E6F}" type="pres">
      <dgm:prSet presAssocID="{CE915DEE-3573-7643-BAD2-9B4D22609770}" presName="node" presStyleLbl="node1" presStyleIdx="8" presStyleCnt="10" custScaleX="176200">
        <dgm:presLayoutVars>
          <dgm:bulletEnabled val="1"/>
        </dgm:presLayoutVars>
      </dgm:prSet>
      <dgm:spPr/>
    </dgm:pt>
    <dgm:pt modelId="{F3C0C631-931F-4645-A964-9DC527CDAD12}" type="pres">
      <dgm:prSet presAssocID="{CE915DEE-3573-7643-BAD2-9B4D22609770}" presName="spNode" presStyleCnt="0"/>
      <dgm:spPr/>
    </dgm:pt>
    <dgm:pt modelId="{3915F04B-45D6-B344-8050-6614CD165FB3}" type="pres">
      <dgm:prSet presAssocID="{6239A28F-BB55-0749-BE4E-E4B05803B58C}" presName="sibTrans" presStyleLbl="sibTrans1D1" presStyleIdx="8" presStyleCnt="10"/>
      <dgm:spPr/>
    </dgm:pt>
    <dgm:pt modelId="{F224F17F-F36D-BF48-89EE-D3E64833A839}" type="pres">
      <dgm:prSet presAssocID="{EC3136D2-1006-5941-B393-D0EC36CADA4A}" presName="node" presStyleLbl="node1" presStyleIdx="9" presStyleCnt="10" custScaleX="172055" custRadScaleRad="102720" custRadScaleInc="-55285">
        <dgm:presLayoutVars>
          <dgm:bulletEnabled val="1"/>
        </dgm:presLayoutVars>
      </dgm:prSet>
      <dgm:spPr/>
    </dgm:pt>
    <dgm:pt modelId="{6710BD7F-1882-064A-A68E-AEE960DCF62A}" type="pres">
      <dgm:prSet presAssocID="{EC3136D2-1006-5941-B393-D0EC36CADA4A}" presName="spNode" presStyleCnt="0"/>
      <dgm:spPr/>
    </dgm:pt>
    <dgm:pt modelId="{908BC2CF-5398-C842-B6B1-6E1FADBC904B}" type="pres">
      <dgm:prSet presAssocID="{4201A4C7-3439-1740-A02C-FDD87AB5BE04}" presName="sibTrans" presStyleLbl="sibTrans1D1" presStyleIdx="9" presStyleCnt="10"/>
      <dgm:spPr/>
    </dgm:pt>
  </dgm:ptLst>
  <dgm:cxnLst>
    <dgm:cxn modelId="{E270B900-6BD1-6844-B048-CB3E33588E0D}" type="presOf" srcId="{B33A7ABD-9887-5648-9BFD-F7A3DE1AD3A4}" destId="{38C4906E-B995-104F-93D0-2A9232190244}" srcOrd="0" destOrd="0" presId="urn:microsoft.com/office/officeart/2005/8/layout/cycle6"/>
    <dgm:cxn modelId="{4573E801-3C2F-F04F-AD05-EB71FE60E3D0}" type="presOf" srcId="{5CC52510-7467-264F-B8D6-5D3C13CD403B}" destId="{F720F027-031F-6C41-B58B-26FB35EB2C83}" srcOrd="0" destOrd="0" presId="urn:microsoft.com/office/officeart/2005/8/layout/cycle6"/>
    <dgm:cxn modelId="{EA72CF05-7F83-C143-BB9D-2CC99DD47ADC}" type="presOf" srcId="{D36EC0FC-3347-2646-99A6-445F605D6FE7}" destId="{4E4307EA-1E5B-7D4A-92B4-460FF609E8D1}" srcOrd="0" destOrd="0" presId="urn:microsoft.com/office/officeart/2005/8/layout/cycle6"/>
    <dgm:cxn modelId="{DC20220C-C57D-7842-86F3-EA31CF7445A6}" type="presOf" srcId="{4201A4C7-3439-1740-A02C-FDD87AB5BE04}" destId="{908BC2CF-5398-C842-B6B1-6E1FADBC904B}" srcOrd="0" destOrd="0" presId="urn:microsoft.com/office/officeart/2005/8/layout/cycle6"/>
    <dgm:cxn modelId="{272D8F0C-FFDF-064E-BE29-116DDB35DF32}" srcId="{BC13E36E-9A43-FF4B-A63E-58616E7BBF58}" destId="{EC3136D2-1006-5941-B393-D0EC36CADA4A}" srcOrd="9" destOrd="0" parTransId="{B1CBBDA4-FA4B-5C4A-94F7-70CD54EF5144}" sibTransId="{4201A4C7-3439-1740-A02C-FDD87AB5BE04}"/>
    <dgm:cxn modelId="{C521D517-0E7A-5346-9415-D8D6D187FD2F}" srcId="{BC13E36E-9A43-FF4B-A63E-58616E7BBF58}" destId="{5CC52510-7467-264F-B8D6-5D3C13CD403B}" srcOrd="2" destOrd="0" parTransId="{4FDE2EB9-E24E-774E-9A5F-36EB5F1F5360}" sibTransId="{52973BFC-8679-3646-BA9B-18125A1A32EC}"/>
    <dgm:cxn modelId="{5517F918-20D6-F844-93F5-265071D97257}" type="presOf" srcId="{9121587D-2E36-7344-96E2-B5B7E3DBDBE2}" destId="{438B30AD-B9B7-D143-B7D4-85D48AE77671}" srcOrd="0" destOrd="0" presId="urn:microsoft.com/office/officeart/2005/8/layout/cycle6"/>
    <dgm:cxn modelId="{A374A32B-6B16-FD4C-B676-3B804E51999D}" srcId="{BC13E36E-9A43-FF4B-A63E-58616E7BBF58}" destId="{7984DC35-59B4-884A-AD44-DE31268D3AF7}" srcOrd="5" destOrd="0" parTransId="{0E8DC9B8-D422-EC46-8003-1F0AE70C0764}" sibTransId="{B33A7ABD-9887-5648-9BFD-F7A3DE1AD3A4}"/>
    <dgm:cxn modelId="{8EE7F633-CEF1-AC47-A620-42BF61510143}" srcId="{BC13E36E-9A43-FF4B-A63E-58616E7BBF58}" destId="{CE915DEE-3573-7643-BAD2-9B4D22609770}" srcOrd="8" destOrd="0" parTransId="{AB43E4A3-45A2-5841-8CB1-E45A7A483029}" sibTransId="{6239A28F-BB55-0749-BE4E-E4B05803B58C}"/>
    <dgm:cxn modelId="{3DBE8E3A-91C4-2E42-9B5D-DCC080D8A60A}" srcId="{BC13E36E-9A43-FF4B-A63E-58616E7BBF58}" destId="{FE82414B-D6AC-AA46-953C-2D8D5F1A9EDD}" srcOrd="7" destOrd="0" parTransId="{EE1BA263-9225-D045-8C58-B77E019EE712}" sibTransId="{AB6BF4EE-E53C-2143-AC2E-5264EE342833}"/>
    <dgm:cxn modelId="{ECC6A863-532A-4A43-BF42-8C702D2E598C}" srcId="{BC13E36E-9A43-FF4B-A63E-58616E7BBF58}" destId="{D90F97AF-82AF-9544-BD55-ECBE02BBA573}" srcOrd="1" destOrd="0" parTransId="{F47654FB-B9C1-3044-9F59-766D60EC4C91}" sibTransId="{563C7C94-2D2A-884C-A466-85CDE0B0D738}"/>
    <dgm:cxn modelId="{075E3665-855B-CA42-A7C0-27487290E8A0}" type="presOf" srcId="{D90F97AF-82AF-9544-BD55-ECBE02BBA573}" destId="{370768C3-5BA6-7C4D-ACF2-DFD847BA26C5}" srcOrd="0" destOrd="0" presId="urn:microsoft.com/office/officeart/2005/8/layout/cycle6"/>
    <dgm:cxn modelId="{2D7D5D68-4153-764E-A543-F8F532A9076A}" type="presOf" srcId="{AB6BF4EE-E53C-2143-AC2E-5264EE342833}" destId="{708575AA-1B3C-A048-9579-E39F966F2273}" srcOrd="0" destOrd="0" presId="urn:microsoft.com/office/officeart/2005/8/layout/cycle6"/>
    <dgm:cxn modelId="{E7ED4E69-74C1-7646-8986-3FAF3BC1CA6A}" type="presOf" srcId="{11D1F51F-39A5-B140-B444-8AD501C77FB3}" destId="{CE5C71BA-0E3F-3A4A-A2D4-EBD4B02EDE8D}" srcOrd="0" destOrd="0" presId="urn:microsoft.com/office/officeart/2005/8/layout/cycle6"/>
    <dgm:cxn modelId="{DCEC7254-407C-D94F-8D3A-4A7313CA4D34}" type="presOf" srcId="{CE915DEE-3573-7643-BAD2-9B4D22609770}" destId="{D4175BD6-6A5B-174E-AF48-722C5FAA2E6F}" srcOrd="0" destOrd="0" presId="urn:microsoft.com/office/officeart/2005/8/layout/cycle6"/>
    <dgm:cxn modelId="{6E02A97D-A459-D74E-A2EA-DB4803397413}" srcId="{BC13E36E-9A43-FF4B-A63E-58616E7BBF58}" destId="{DD9E8C38-171D-D24B-8A83-06232C0AEA63}" srcOrd="0" destOrd="0" parTransId="{D2F6FC98-2CFB-884A-B757-5A7163A41813}" sibTransId="{70CFDC3A-CBAB-3C47-BAAA-393A86BFC7F5}"/>
    <dgm:cxn modelId="{F2CCEA84-8657-8440-A80E-EEA6337C0BBC}" srcId="{BC13E36E-9A43-FF4B-A63E-58616E7BBF58}" destId="{62326EF1-912A-2248-B3D3-C1A9319486C7}" srcOrd="6" destOrd="0" parTransId="{6FF8BAFD-7099-BD41-9758-57F35B5190BD}" sibTransId="{B89F2A98-3263-C441-898F-524E03E7BC45}"/>
    <dgm:cxn modelId="{CA06DF89-5749-FE4B-9916-BA444437F242}" type="presOf" srcId="{563C7C94-2D2A-884C-A466-85CDE0B0D738}" destId="{16A60AD6-748D-E348-82A6-B45B0F9E7F3F}" srcOrd="0" destOrd="0" presId="urn:microsoft.com/office/officeart/2005/8/layout/cycle6"/>
    <dgm:cxn modelId="{CB90F58F-E10D-3947-86FF-37E5A14AFD40}" srcId="{BC13E36E-9A43-FF4B-A63E-58616E7BBF58}" destId="{D36EC0FC-3347-2646-99A6-445F605D6FE7}" srcOrd="4" destOrd="0" parTransId="{E7385330-3852-DF48-8C6A-7EAA514F5276}" sibTransId="{9121587D-2E36-7344-96E2-B5B7E3DBDBE2}"/>
    <dgm:cxn modelId="{0242B093-7297-BF47-95BD-DE5130846764}" srcId="{BC13E36E-9A43-FF4B-A63E-58616E7BBF58}" destId="{11D1F51F-39A5-B140-B444-8AD501C77FB3}" srcOrd="3" destOrd="0" parTransId="{96EA132D-DD9E-B94A-A8F0-5441345EDCF5}" sibTransId="{12ED2991-58C9-6340-BC41-5455135A506A}"/>
    <dgm:cxn modelId="{1EB897A0-8CF2-894F-B992-204086DA5E03}" type="presOf" srcId="{12ED2991-58C9-6340-BC41-5455135A506A}" destId="{D3815C7D-4BD9-464A-98F2-F9AD1A4C1318}" srcOrd="0" destOrd="0" presId="urn:microsoft.com/office/officeart/2005/8/layout/cycle6"/>
    <dgm:cxn modelId="{E1585FA8-14E8-C742-A12D-140802F872D8}" type="presOf" srcId="{B89F2A98-3263-C441-898F-524E03E7BC45}" destId="{982C0D41-5144-874F-BD1B-79C7B87BEA22}" srcOrd="0" destOrd="0" presId="urn:microsoft.com/office/officeart/2005/8/layout/cycle6"/>
    <dgm:cxn modelId="{D378B4AD-0AB2-3E4E-B496-3C6E66F79D92}" type="presOf" srcId="{6239A28F-BB55-0749-BE4E-E4B05803B58C}" destId="{3915F04B-45D6-B344-8050-6614CD165FB3}" srcOrd="0" destOrd="0" presId="urn:microsoft.com/office/officeart/2005/8/layout/cycle6"/>
    <dgm:cxn modelId="{125153B9-0949-3148-83D1-C416347BB8E7}" type="presOf" srcId="{DD9E8C38-171D-D24B-8A83-06232C0AEA63}" destId="{5AA24665-D396-5448-B580-5CEC6803B229}" srcOrd="0" destOrd="0" presId="urn:microsoft.com/office/officeart/2005/8/layout/cycle6"/>
    <dgm:cxn modelId="{CFA7A8B9-78AC-2641-AFE6-964E48CE8750}" type="presOf" srcId="{62326EF1-912A-2248-B3D3-C1A9319486C7}" destId="{87A47341-20DC-8844-9F84-D917C6021C30}" srcOrd="0" destOrd="0" presId="urn:microsoft.com/office/officeart/2005/8/layout/cycle6"/>
    <dgm:cxn modelId="{B713C1CE-D343-2741-98DC-30DA12EEE539}" type="presOf" srcId="{7984DC35-59B4-884A-AD44-DE31268D3AF7}" destId="{4EDF2554-F4BC-2F4A-BA85-83F9C5B9516B}" srcOrd="0" destOrd="0" presId="urn:microsoft.com/office/officeart/2005/8/layout/cycle6"/>
    <dgm:cxn modelId="{25B058CF-9F93-F747-86D9-CE65129C5BF9}" type="presOf" srcId="{BC13E36E-9A43-FF4B-A63E-58616E7BBF58}" destId="{D19D4042-DE80-DD46-810E-A5984C795D6A}" srcOrd="0" destOrd="0" presId="urn:microsoft.com/office/officeart/2005/8/layout/cycle6"/>
    <dgm:cxn modelId="{78B8D6D2-0AA5-A74A-8907-8003E07815BD}" type="presOf" srcId="{70CFDC3A-CBAB-3C47-BAAA-393A86BFC7F5}" destId="{CA61EC06-A8D4-9747-AA3F-AF5E66139741}" srcOrd="0" destOrd="0" presId="urn:microsoft.com/office/officeart/2005/8/layout/cycle6"/>
    <dgm:cxn modelId="{DB25CBD3-6371-624C-80A4-31E9607DA58D}" type="presOf" srcId="{52973BFC-8679-3646-BA9B-18125A1A32EC}" destId="{EA31D05B-EF82-9B4D-94F4-24C9C88965B2}" srcOrd="0" destOrd="0" presId="urn:microsoft.com/office/officeart/2005/8/layout/cycle6"/>
    <dgm:cxn modelId="{C1F1B3DE-6BD0-3B4A-80B5-A9C9B18EED04}" type="presOf" srcId="{FE82414B-D6AC-AA46-953C-2D8D5F1A9EDD}" destId="{AC3AE641-2567-E041-A78D-DE4902CEF9A6}" srcOrd="0" destOrd="0" presId="urn:microsoft.com/office/officeart/2005/8/layout/cycle6"/>
    <dgm:cxn modelId="{CD5CB2F6-DB76-7B4E-8887-0D28AB557F66}" type="presOf" srcId="{EC3136D2-1006-5941-B393-D0EC36CADA4A}" destId="{F224F17F-F36D-BF48-89EE-D3E64833A839}" srcOrd="0" destOrd="0" presId="urn:microsoft.com/office/officeart/2005/8/layout/cycle6"/>
    <dgm:cxn modelId="{50946FE7-D4F8-F649-A333-5A21F7B0879D}" type="presParOf" srcId="{D19D4042-DE80-DD46-810E-A5984C795D6A}" destId="{5AA24665-D396-5448-B580-5CEC6803B229}" srcOrd="0" destOrd="0" presId="urn:microsoft.com/office/officeart/2005/8/layout/cycle6"/>
    <dgm:cxn modelId="{7A73C9C4-3594-7B44-8A79-EC5C765FDA09}" type="presParOf" srcId="{D19D4042-DE80-DD46-810E-A5984C795D6A}" destId="{C9419253-53A6-3545-82C5-C8ED4C2D0087}" srcOrd="1" destOrd="0" presId="urn:microsoft.com/office/officeart/2005/8/layout/cycle6"/>
    <dgm:cxn modelId="{BDFF9B7B-2D85-A74A-8BB3-112F01F38F43}" type="presParOf" srcId="{D19D4042-DE80-DD46-810E-A5984C795D6A}" destId="{CA61EC06-A8D4-9747-AA3F-AF5E66139741}" srcOrd="2" destOrd="0" presId="urn:microsoft.com/office/officeart/2005/8/layout/cycle6"/>
    <dgm:cxn modelId="{60A3C4F8-D585-2749-9ED0-07270DA5F47D}" type="presParOf" srcId="{D19D4042-DE80-DD46-810E-A5984C795D6A}" destId="{370768C3-5BA6-7C4D-ACF2-DFD847BA26C5}" srcOrd="3" destOrd="0" presId="urn:microsoft.com/office/officeart/2005/8/layout/cycle6"/>
    <dgm:cxn modelId="{B0C95656-97F2-C34D-9039-A50E06CFED15}" type="presParOf" srcId="{D19D4042-DE80-DD46-810E-A5984C795D6A}" destId="{294A9836-B445-C749-8039-702A11AB257D}" srcOrd="4" destOrd="0" presId="urn:microsoft.com/office/officeart/2005/8/layout/cycle6"/>
    <dgm:cxn modelId="{9952D292-6298-1545-8163-551A760989E0}" type="presParOf" srcId="{D19D4042-DE80-DD46-810E-A5984C795D6A}" destId="{16A60AD6-748D-E348-82A6-B45B0F9E7F3F}" srcOrd="5" destOrd="0" presId="urn:microsoft.com/office/officeart/2005/8/layout/cycle6"/>
    <dgm:cxn modelId="{216B23EA-2743-E54B-BF34-A72A8E2B55F0}" type="presParOf" srcId="{D19D4042-DE80-DD46-810E-A5984C795D6A}" destId="{F720F027-031F-6C41-B58B-26FB35EB2C83}" srcOrd="6" destOrd="0" presId="urn:microsoft.com/office/officeart/2005/8/layout/cycle6"/>
    <dgm:cxn modelId="{9FBFB968-5356-0249-B1E4-8B312124658D}" type="presParOf" srcId="{D19D4042-DE80-DD46-810E-A5984C795D6A}" destId="{6AA245D3-541E-1849-B37A-81641A6F19B4}" srcOrd="7" destOrd="0" presId="urn:microsoft.com/office/officeart/2005/8/layout/cycle6"/>
    <dgm:cxn modelId="{36AB8BB7-6065-2143-9C91-AFB4B4F034EF}" type="presParOf" srcId="{D19D4042-DE80-DD46-810E-A5984C795D6A}" destId="{EA31D05B-EF82-9B4D-94F4-24C9C88965B2}" srcOrd="8" destOrd="0" presId="urn:microsoft.com/office/officeart/2005/8/layout/cycle6"/>
    <dgm:cxn modelId="{AAC33938-473C-0E47-9320-885A4E43E62B}" type="presParOf" srcId="{D19D4042-DE80-DD46-810E-A5984C795D6A}" destId="{CE5C71BA-0E3F-3A4A-A2D4-EBD4B02EDE8D}" srcOrd="9" destOrd="0" presId="urn:microsoft.com/office/officeart/2005/8/layout/cycle6"/>
    <dgm:cxn modelId="{B5CF3441-32F1-FD41-AD4B-760C68169F41}" type="presParOf" srcId="{D19D4042-DE80-DD46-810E-A5984C795D6A}" destId="{2DE618F1-99EF-1943-8DE2-F71E1BB13FA2}" srcOrd="10" destOrd="0" presId="urn:microsoft.com/office/officeart/2005/8/layout/cycle6"/>
    <dgm:cxn modelId="{6B460751-C4D8-E34C-8D8D-9D18C2E9847C}" type="presParOf" srcId="{D19D4042-DE80-DD46-810E-A5984C795D6A}" destId="{D3815C7D-4BD9-464A-98F2-F9AD1A4C1318}" srcOrd="11" destOrd="0" presId="urn:microsoft.com/office/officeart/2005/8/layout/cycle6"/>
    <dgm:cxn modelId="{54940384-986D-6F4C-8AE8-BE61377BBDF6}" type="presParOf" srcId="{D19D4042-DE80-DD46-810E-A5984C795D6A}" destId="{4E4307EA-1E5B-7D4A-92B4-460FF609E8D1}" srcOrd="12" destOrd="0" presId="urn:microsoft.com/office/officeart/2005/8/layout/cycle6"/>
    <dgm:cxn modelId="{31AC7EA8-FF8A-E54C-8C47-3E6A21AD3535}" type="presParOf" srcId="{D19D4042-DE80-DD46-810E-A5984C795D6A}" destId="{7320E2F6-8C6F-5040-A309-739938D3CC5B}" srcOrd="13" destOrd="0" presId="urn:microsoft.com/office/officeart/2005/8/layout/cycle6"/>
    <dgm:cxn modelId="{43DE35CD-BF5F-1F4C-B69B-641806BAD72C}" type="presParOf" srcId="{D19D4042-DE80-DD46-810E-A5984C795D6A}" destId="{438B30AD-B9B7-D143-B7D4-85D48AE77671}" srcOrd="14" destOrd="0" presId="urn:microsoft.com/office/officeart/2005/8/layout/cycle6"/>
    <dgm:cxn modelId="{3FE7F2AF-DDC1-BE45-BB0E-F71E33476283}" type="presParOf" srcId="{D19D4042-DE80-DD46-810E-A5984C795D6A}" destId="{4EDF2554-F4BC-2F4A-BA85-83F9C5B9516B}" srcOrd="15" destOrd="0" presId="urn:microsoft.com/office/officeart/2005/8/layout/cycle6"/>
    <dgm:cxn modelId="{43B86F4A-4DE3-4E45-B60A-04DB4328FA9F}" type="presParOf" srcId="{D19D4042-DE80-DD46-810E-A5984C795D6A}" destId="{41184054-302A-7143-92B4-D27B88992C88}" srcOrd="16" destOrd="0" presId="urn:microsoft.com/office/officeart/2005/8/layout/cycle6"/>
    <dgm:cxn modelId="{223238C3-DB63-BF47-915C-6A4C00A3A84E}" type="presParOf" srcId="{D19D4042-DE80-DD46-810E-A5984C795D6A}" destId="{38C4906E-B995-104F-93D0-2A9232190244}" srcOrd="17" destOrd="0" presId="urn:microsoft.com/office/officeart/2005/8/layout/cycle6"/>
    <dgm:cxn modelId="{45EEA353-26DE-CC41-8F97-4508350EEDC0}" type="presParOf" srcId="{D19D4042-DE80-DD46-810E-A5984C795D6A}" destId="{87A47341-20DC-8844-9F84-D917C6021C30}" srcOrd="18" destOrd="0" presId="urn:microsoft.com/office/officeart/2005/8/layout/cycle6"/>
    <dgm:cxn modelId="{AF8F9F73-A74A-8D4F-9112-8F69FE06D6B1}" type="presParOf" srcId="{D19D4042-DE80-DD46-810E-A5984C795D6A}" destId="{C76A496A-C3AF-ED47-8827-7FB3BE026E5D}" srcOrd="19" destOrd="0" presId="urn:microsoft.com/office/officeart/2005/8/layout/cycle6"/>
    <dgm:cxn modelId="{3CA82FA1-94CD-2E4A-B965-691C39ADD684}" type="presParOf" srcId="{D19D4042-DE80-DD46-810E-A5984C795D6A}" destId="{982C0D41-5144-874F-BD1B-79C7B87BEA22}" srcOrd="20" destOrd="0" presId="urn:microsoft.com/office/officeart/2005/8/layout/cycle6"/>
    <dgm:cxn modelId="{F424CE01-872E-8043-9341-2F9C4C5B36CE}" type="presParOf" srcId="{D19D4042-DE80-DD46-810E-A5984C795D6A}" destId="{AC3AE641-2567-E041-A78D-DE4902CEF9A6}" srcOrd="21" destOrd="0" presId="urn:microsoft.com/office/officeart/2005/8/layout/cycle6"/>
    <dgm:cxn modelId="{5BD6B73A-489C-F04A-AE51-F28F8C0B1962}" type="presParOf" srcId="{D19D4042-DE80-DD46-810E-A5984C795D6A}" destId="{736A1F74-82D7-3D41-8203-5BD51DDBCEE2}" srcOrd="22" destOrd="0" presId="urn:microsoft.com/office/officeart/2005/8/layout/cycle6"/>
    <dgm:cxn modelId="{0C3E083D-68AF-7740-A1EF-7E2BB9184381}" type="presParOf" srcId="{D19D4042-DE80-DD46-810E-A5984C795D6A}" destId="{708575AA-1B3C-A048-9579-E39F966F2273}" srcOrd="23" destOrd="0" presId="urn:microsoft.com/office/officeart/2005/8/layout/cycle6"/>
    <dgm:cxn modelId="{358D13A4-A04A-104C-9923-F775AEAF876E}" type="presParOf" srcId="{D19D4042-DE80-DD46-810E-A5984C795D6A}" destId="{D4175BD6-6A5B-174E-AF48-722C5FAA2E6F}" srcOrd="24" destOrd="0" presId="urn:microsoft.com/office/officeart/2005/8/layout/cycle6"/>
    <dgm:cxn modelId="{779A4BCD-173B-9242-9400-D5E9569978BD}" type="presParOf" srcId="{D19D4042-DE80-DD46-810E-A5984C795D6A}" destId="{F3C0C631-931F-4645-A964-9DC527CDAD12}" srcOrd="25" destOrd="0" presId="urn:microsoft.com/office/officeart/2005/8/layout/cycle6"/>
    <dgm:cxn modelId="{9EFAA125-61B3-F843-BD92-E5DAA05BD039}" type="presParOf" srcId="{D19D4042-DE80-DD46-810E-A5984C795D6A}" destId="{3915F04B-45D6-B344-8050-6614CD165FB3}" srcOrd="26" destOrd="0" presId="urn:microsoft.com/office/officeart/2005/8/layout/cycle6"/>
    <dgm:cxn modelId="{6AC36912-A888-C34D-AB42-68BFC31E9B69}" type="presParOf" srcId="{D19D4042-DE80-DD46-810E-A5984C795D6A}" destId="{F224F17F-F36D-BF48-89EE-D3E64833A839}" srcOrd="27" destOrd="0" presId="urn:microsoft.com/office/officeart/2005/8/layout/cycle6"/>
    <dgm:cxn modelId="{CEBC978E-0B6C-3E45-B97C-C5E3B90E5A85}" type="presParOf" srcId="{D19D4042-DE80-DD46-810E-A5984C795D6A}" destId="{6710BD7F-1882-064A-A68E-AEE960DCF62A}" srcOrd="28" destOrd="0" presId="urn:microsoft.com/office/officeart/2005/8/layout/cycle6"/>
    <dgm:cxn modelId="{F72ADE5F-81C2-A346-B085-D85CD975E470}" type="presParOf" srcId="{D19D4042-DE80-DD46-810E-A5984C795D6A}" destId="{908BC2CF-5398-C842-B6B1-6E1FADBC904B}" srcOrd="29"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A24665-D396-5448-B580-5CEC6803B229}">
      <dsp:nvSpPr>
        <dsp:cNvPr id="0" name=""/>
        <dsp:cNvSpPr/>
      </dsp:nvSpPr>
      <dsp:spPr>
        <a:xfrm>
          <a:off x="2507891" y="0"/>
          <a:ext cx="1941078" cy="586142"/>
        </a:xfrm>
        <a:prstGeom prst="roundRect">
          <a:avLst/>
        </a:prstGeom>
        <a:solidFill>
          <a:srgbClr val="3B38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latin typeface="Arial" panose="020B0604020202020204" pitchFamily="34" charset="0"/>
              <a:cs typeface="Arial" panose="020B0604020202020204" pitchFamily="34" charset="0"/>
            </a:rPr>
            <a:t>Intermediaries</a:t>
          </a:r>
        </a:p>
      </dsp:txBody>
      <dsp:txXfrm>
        <a:off x="2536504" y="28613"/>
        <a:ext cx="1883852" cy="528916"/>
      </dsp:txXfrm>
    </dsp:sp>
    <dsp:sp modelId="{CA61EC06-A8D4-9747-AA3F-AF5E66139741}">
      <dsp:nvSpPr>
        <dsp:cNvPr id="0" name=""/>
        <dsp:cNvSpPr/>
      </dsp:nvSpPr>
      <dsp:spPr>
        <a:xfrm>
          <a:off x="2018199" y="555253"/>
          <a:ext cx="4881176" cy="4881176"/>
        </a:xfrm>
        <a:custGeom>
          <a:avLst/>
          <a:gdLst/>
          <a:ahLst/>
          <a:cxnLst/>
          <a:rect l="0" t="0" r="0" b="0"/>
          <a:pathLst>
            <a:path>
              <a:moveTo>
                <a:pt x="2435502" y="5"/>
              </a:moveTo>
              <a:arcTo wR="2440588" hR="2440588" stAng="16192837" swAng="654304"/>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70768C3-5BA6-7C4D-ACF2-DFD847BA26C5}">
      <dsp:nvSpPr>
        <dsp:cNvPr id="0" name=""/>
        <dsp:cNvSpPr/>
      </dsp:nvSpPr>
      <dsp:spPr>
        <a:xfrm>
          <a:off x="4565139" y="599258"/>
          <a:ext cx="1377588" cy="586142"/>
        </a:xfrm>
        <a:prstGeom prst="roundRect">
          <a:avLst/>
        </a:prstGeom>
        <a:solidFill>
          <a:srgbClr val="3B38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latin typeface="Arial" panose="020B0604020202020204" pitchFamily="34" charset="0"/>
              <a:cs typeface="Arial" panose="020B0604020202020204" pitchFamily="34" charset="0"/>
            </a:rPr>
            <a:t>Business &amp; Industry</a:t>
          </a:r>
        </a:p>
      </dsp:txBody>
      <dsp:txXfrm>
        <a:off x="4593752" y="627871"/>
        <a:ext cx="1320362" cy="528916"/>
      </dsp:txXfrm>
    </dsp:sp>
    <dsp:sp modelId="{16A60AD6-748D-E348-82A6-B45B0F9E7F3F}">
      <dsp:nvSpPr>
        <dsp:cNvPr id="0" name=""/>
        <dsp:cNvSpPr/>
      </dsp:nvSpPr>
      <dsp:spPr>
        <a:xfrm>
          <a:off x="816494" y="-288803"/>
          <a:ext cx="4881176" cy="4881176"/>
        </a:xfrm>
        <a:custGeom>
          <a:avLst/>
          <a:gdLst/>
          <a:ahLst/>
          <a:cxnLst/>
          <a:rect l="0" t="0" r="0" b="0"/>
          <a:pathLst>
            <a:path>
              <a:moveTo>
                <a:pt x="4684089" y="1479768"/>
              </a:moveTo>
              <a:arcTo wR="2440588" hR="2440588" stAng="20208966" swAng="838148"/>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720F027-031F-6C41-B58B-26FB35EB2C83}">
      <dsp:nvSpPr>
        <dsp:cNvPr id="0" name=""/>
        <dsp:cNvSpPr/>
      </dsp:nvSpPr>
      <dsp:spPr>
        <a:xfrm>
          <a:off x="5079760" y="1766938"/>
          <a:ext cx="1377588" cy="586142"/>
        </a:xfrm>
        <a:prstGeom prst="roundRect">
          <a:avLst/>
        </a:prstGeom>
        <a:solidFill>
          <a:srgbClr val="3B38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latin typeface="Arial" panose="020B0604020202020204" pitchFamily="34" charset="0"/>
              <a:cs typeface="Arial" panose="020B0604020202020204" pitchFamily="34" charset="0"/>
            </a:rPr>
            <a:t>WFD &amp; Economic Development</a:t>
          </a:r>
        </a:p>
      </dsp:txBody>
      <dsp:txXfrm>
        <a:off x="5108373" y="1795551"/>
        <a:ext cx="1320362" cy="528916"/>
      </dsp:txXfrm>
    </dsp:sp>
    <dsp:sp modelId="{EA31D05B-EF82-9B4D-94F4-24C9C88965B2}">
      <dsp:nvSpPr>
        <dsp:cNvPr id="0" name=""/>
        <dsp:cNvSpPr/>
      </dsp:nvSpPr>
      <dsp:spPr>
        <a:xfrm>
          <a:off x="974141" y="251329"/>
          <a:ext cx="4881176" cy="4881176"/>
        </a:xfrm>
        <a:custGeom>
          <a:avLst/>
          <a:gdLst/>
          <a:ahLst/>
          <a:cxnLst/>
          <a:rect l="0" t="0" r="0" b="0"/>
          <a:pathLst>
            <a:path>
              <a:moveTo>
                <a:pt x="4858494" y="2108626"/>
              </a:moveTo>
              <a:arcTo wR="2440588" hR="2440588" stAng="21130954" swAng="961424"/>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E5C71BA-0E3F-3A4A-A2D4-EBD4B02EDE8D}">
      <dsp:nvSpPr>
        <dsp:cNvPr id="0" name=""/>
        <dsp:cNvSpPr/>
      </dsp:nvSpPr>
      <dsp:spPr>
        <a:xfrm>
          <a:off x="5086160" y="3047149"/>
          <a:ext cx="1377588" cy="586142"/>
        </a:xfrm>
        <a:prstGeom prst="roundRect">
          <a:avLst/>
        </a:prstGeom>
        <a:solidFill>
          <a:srgbClr val="3B38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latin typeface="Arial" panose="020B0604020202020204" pitchFamily="34" charset="0"/>
              <a:cs typeface="Arial" panose="020B0604020202020204" pitchFamily="34" charset="0"/>
            </a:rPr>
            <a:t>Colleges &amp; Universities</a:t>
          </a:r>
        </a:p>
      </dsp:txBody>
      <dsp:txXfrm>
        <a:off x="5114773" y="3075762"/>
        <a:ext cx="1320362" cy="528916"/>
      </dsp:txXfrm>
    </dsp:sp>
    <dsp:sp modelId="{D3815C7D-4BD9-464A-98F2-F9AD1A4C1318}">
      <dsp:nvSpPr>
        <dsp:cNvPr id="0" name=""/>
        <dsp:cNvSpPr/>
      </dsp:nvSpPr>
      <dsp:spPr>
        <a:xfrm>
          <a:off x="821952" y="879736"/>
          <a:ext cx="4881176" cy="4881176"/>
        </a:xfrm>
        <a:custGeom>
          <a:avLst/>
          <a:gdLst/>
          <a:ahLst/>
          <a:cxnLst/>
          <a:rect l="0" t="0" r="0" b="0"/>
          <a:pathLst>
            <a:path>
              <a:moveTo>
                <a:pt x="4860067" y="2760883"/>
              </a:moveTo>
              <a:arcTo wR="2440588" hR="2440588" stAng="452464" swAng="1024139"/>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E4307EA-1E5B-7D4A-92B4-460FF609E8D1}">
      <dsp:nvSpPr>
        <dsp:cNvPr id="0" name=""/>
        <dsp:cNvSpPr/>
      </dsp:nvSpPr>
      <dsp:spPr>
        <a:xfrm>
          <a:off x="4534131" y="4343398"/>
          <a:ext cx="1377588" cy="586142"/>
        </a:xfrm>
        <a:prstGeom prst="roundRect">
          <a:avLst/>
        </a:prstGeom>
        <a:solidFill>
          <a:srgbClr val="3B38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latin typeface="Arial" panose="020B0604020202020204" pitchFamily="34" charset="0"/>
              <a:cs typeface="Arial" panose="020B0604020202020204" pitchFamily="34" charset="0"/>
            </a:rPr>
            <a:t>Social Services</a:t>
          </a:r>
        </a:p>
      </dsp:txBody>
      <dsp:txXfrm>
        <a:off x="4562744" y="4372011"/>
        <a:ext cx="1320362" cy="528916"/>
      </dsp:txXfrm>
    </dsp:sp>
    <dsp:sp modelId="{438B30AD-B9B7-D143-B7D4-85D48AE77671}">
      <dsp:nvSpPr>
        <dsp:cNvPr id="0" name=""/>
        <dsp:cNvSpPr/>
      </dsp:nvSpPr>
      <dsp:spPr>
        <a:xfrm>
          <a:off x="1592894" y="196894"/>
          <a:ext cx="4881176" cy="4881176"/>
        </a:xfrm>
        <a:custGeom>
          <a:avLst/>
          <a:gdLst/>
          <a:ahLst/>
          <a:cxnLst/>
          <a:rect l="0" t="0" r="0" b="0"/>
          <a:pathLst>
            <a:path>
              <a:moveTo>
                <a:pt x="3270949" y="4735576"/>
              </a:moveTo>
              <a:arcTo wR="2440588" hR="2440588" stAng="4206547" swAng="1189467"/>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EDF2554-F4BC-2F4A-BA85-83F9C5B9516B}">
      <dsp:nvSpPr>
        <dsp:cNvPr id="0" name=""/>
        <dsp:cNvSpPr/>
      </dsp:nvSpPr>
      <dsp:spPr>
        <a:xfrm>
          <a:off x="2650153" y="4884206"/>
          <a:ext cx="1377588" cy="586142"/>
        </a:xfrm>
        <a:prstGeom prst="roundRect">
          <a:avLst/>
        </a:prstGeom>
        <a:solidFill>
          <a:srgbClr val="3B38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latin typeface="Arial" panose="020B0604020202020204" pitchFamily="34" charset="0"/>
              <a:cs typeface="Arial" panose="020B0604020202020204" pitchFamily="34" charset="0"/>
            </a:rPr>
            <a:t>Community -Based Organizations</a:t>
          </a:r>
        </a:p>
      </dsp:txBody>
      <dsp:txXfrm>
        <a:off x="2678766" y="4912819"/>
        <a:ext cx="1320362" cy="528916"/>
      </dsp:txXfrm>
    </dsp:sp>
    <dsp:sp modelId="{38C4906E-B995-104F-93D0-2A9232190244}">
      <dsp:nvSpPr>
        <dsp:cNvPr id="0" name=""/>
        <dsp:cNvSpPr/>
      </dsp:nvSpPr>
      <dsp:spPr>
        <a:xfrm>
          <a:off x="662237" y="239235"/>
          <a:ext cx="4881176" cy="4881176"/>
        </a:xfrm>
        <a:custGeom>
          <a:avLst/>
          <a:gdLst/>
          <a:ahLst/>
          <a:cxnLst/>
          <a:rect l="0" t="0" r="0" b="0"/>
          <a:pathLst>
            <a:path>
              <a:moveTo>
                <a:pt x="1982213" y="4837745"/>
              </a:moveTo>
              <a:arcTo wR="2440588" hR="2440588" stAng="6049512" swAng="803253"/>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87A47341-20DC-8844-9F84-D917C6021C30}">
      <dsp:nvSpPr>
        <dsp:cNvPr id="0" name=""/>
        <dsp:cNvSpPr/>
      </dsp:nvSpPr>
      <dsp:spPr>
        <a:xfrm>
          <a:off x="998630" y="4317180"/>
          <a:ext cx="1377588" cy="586142"/>
        </a:xfrm>
        <a:prstGeom prst="roundRect">
          <a:avLst/>
        </a:prstGeom>
        <a:solidFill>
          <a:srgbClr val="3B38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bg1"/>
              </a:solidFill>
              <a:latin typeface="Arial" panose="020B0604020202020204" pitchFamily="34" charset="0"/>
              <a:cs typeface="Arial" panose="020B0604020202020204" pitchFamily="34" charset="0"/>
            </a:rPr>
            <a:t>K-12 Schools</a:t>
          </a:r>
        </a:p>
      </dsp:txBody>
      <dsp:txXfrm>
        <a:off x="1027243" y="4345793"/>
        <a:ext cx="1320362" cy="528916"/>
      </dsp:txXfrm>
    </dsp:sp>
    <dsp:sp modelId="{982C0D41-5144-874F-BD1B-79C7B87BEA22}">
      <dsp:nvSpPr>
        <dsp:cNvPr id="0" name=""/>
        <dsp:cNvSpPr/>
      </dsp:nvSpPr>
      <dsp:spPr>
        <a:xfrm>
          <a:off x="1041985" y="595762"/>
          <a:ext cx="4881176" cy="4881176"/>
        </a:xfrm>
        <a:custGeom>
          <a:avLst/>
          <a:gdLst/>
          <a:ahLst/>
          <a:cxnLst/>
          <a:rect l="0" t="0" r="0" b="0"/>
          <a:pathLst>
            <a:path>
              <a:moveTo>
                <a:pt x="358946" y="3714652"/>
              </a:moveTo>
              <a:arcTo wR="2440588" hR="2440588" stAng="8911883" swAng="1101119"/>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AC3AE641-2567-E041-A78D-DE4902CEF9A6}">
      <dsp:nvSpPr>
        <dsp:cNvPr id="0" name=""/>
        <dsp:cNvSpPr/>
      </dsp:nvSpPr>
      <dsp:spPr>
        <a:xfrm>
          <a:off x="246536" y="2996325"/>
          <a:ext cx="1534908" cy="586142"/>
        </a:xfrm>
        <a:prstGeom prst="roundRect">
          <a:avLst/>
        </a:prstGeom>
        <a:solidFill>
          <a:srgbClr val="3B38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Afterschool Networks</a:t>
          </a:r>
        </a:p>
      </dsp:txBody>
      <dsp:txXfrm>
        <a:off x="275149" y="3024938"/>
        <a:ext cx="1477682" cy="528916"/>
      </dsp:txXfrm>
    </dsp:sp>
    <dsp:sp modelId="{708575AA-1B3C-A048-9579-E39F966F2273}">
      <dsp:nvSpPr>
        <dsp:cNvPr id="0" name=""/>
        <dsp:cNvSpPr/>
      </dsp:nvSpPr>
      <dsp:spPr>
        <a:xfrm>
          <a:off x="925026" y="124971"/>
          <a:ext cx="4881176" cy="4881176"/>
        </a:xfrm>
        <a:custGeom>
          <a:avLst/>
          <a:gdLst/>
          <a:ahLst/>
          <a:cxnLst/>
          <a:rect l="0" t="0" r="0" b="0"/>
          <a:pathLst>
            <a:path>
              <a:moveTo>
                <a:pt x="37053" y="2864254"/>
              </a:moveTo>
              <a:arcTo wR="2440588" hR="2440588" stAng="10200196" swAng="999074"/>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4175BD6-6A5B-174E-AF48-722C5FAA2E6F}">
      <dsp:nvSpPr>
        <dsp:cNvPr id="0" name=""/>
        <dsp:cNvSpPr/>
      </dsp:nvSpPr>
      <dsp:spPr>
        <a:xfrm>
          <a:off x="223361" y="1689435"/>
          <a:ext cx="1588897" cy="586142"/>
        </a:xfrm>
        <a:prstGeom prst="roundRect">
          <a:avLst/>
        </a:prstGeom>
        <a:solidFill>
          <a:srgbClr val="3B38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One-stops</a:t>
          </a:r>
        </a:p>
      </dsp:txBody>
      <dsp:txXfrm>
        <a:off x="251974" y="1718048"/>
        <a:ext cx="1531671" cy="528916"/>
      </dsp:txXfrm>
    </dsp:sp>
    <dsp:sp modelId="{3915F04B-45D6-B344-8050-6614CD165FB3}">
      <dsp:nvSpPr>
        <dsp:cNvPr id="0" name=""/>
        <dsp:cNvSpPr/>
      </dsp:nvSpPr>
      <dsp:spPr>
        <a:xfrm>
          <a:off x="1008827" y="21821"/>
          <a:ext cx="4881176" cy="4881176"/>
        </a:xfrm>
        <a:custGeom>
          <a:avLst/>
          <a:gdLst/>
          <a:ahLst/>
          <a:cxnLst/>
          <a:rect l="0" t="0" r="0" b="0"/>
          <a:pathLst>
            <a:path>
              <a:moveTo>
                <a:pt x="127408" y="1662340"/>
              </a:moveTo>
              <a:arcTo wR="2440588" hR="2440588" stAng="11915702" swAng="769449"/>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224F17F-F36D-BF48-89EE-D3E64833A839}">
      <dsp:nvSpPr>
        <dsp:cNvPr id="0" name=""/>
        <dsp:cNvSpPr/>
      </dsp:nvSpPr>
      <dsp:spPr>
        <a:xfrm>
          <a:off x="865177" y="599257"/>
          <a:ext cx="1551519" cy="586142"/>
        </a:xfrm>
        <a:prstGeom prst="roundRect">
          <a:avLst/>
        </a:prstGeom>
        <a:solidFill>
          <a:srgbClr val="3B38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Adult education</a:t>
          </a:r>
        </a:p>
      </dsp:txBody>
      <dsp:txXfrm>
        <a:off x="893790" y="627870"/>
        <a:ext cx="1494293" cy="528916"/>
      </dsp:txXfrm>
    </dsp:sp>
    <dsp:sp modelId="{908BC2CF-5398-C842-B6B1-6E1FADBC904B}">
      <dsp:nvSpPr>
        <dsp:cNvPr id="0" name=""/>
        <dsp:cNvSpPr/>
      </dsp:nvSpPr>
      <dsp:spPr>
        <a:xfrm>
          <a:off x="617300" y="371721"/>
          <a:ext cx="4881176" cy="4881176"/>
        </a:xfrm>
        <a:custGeom>
          <a:avLst/>
          <a:gdLst/>
          <a:ahLst/>
          <a:cxnLst/>
          <a:rect l="0" t="0" r="0" b="0"/>
          <a:pathLst>
            <a:path>
              <a:moveTo>
                <a:pt x="1416170" y="225404"/>
              </a:moveTo>
              <a:arcTo wR="2440588" hR="2440588" stAng="14710901" swAng="700541"/>
            </a:path>
          </a:pathLst>
        </a:custGeom>
        <a:noFill/>
        <a:ln w="6350" cap="flat" cmpd="sng" algn="ctr">
          <a:solidFill>
            <a:schemeClr val="accent3">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A02B55-49CB-C049-95BC-020213F80C10}" type="datetimeFigureOut">
              <a:rPr lang="en-US" smtClean="0"/>
              <a:t>5/29/2018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0F505A-D103-2949-B8F3-F30F874BBC97}" type="slidenum">
              <a:rPr lang="en-US" smtClean="0"/>
              <a:t>‹#›</a:t>
            </a:fld>
            <a:endParaRPr lang="en-US"/>
          </a:p>
        </p:txBody>
      </p:sp>
    </p:spTree>
    <p:extLst>
      <p:ext uri="{BB962C8B-B14F-4D97-AF65-F5344CB8AC3E}">
        <p14:creationId xmlns:p14="http://schemas.microsoft.com/office/powerpoint/2010/main" val="1338992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wsj.com/articles/contract-workforce-outpaces-growth-in-silicon-valley-style-gig-jobs-1458948608"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0F505A-D103-2949-B8F3-F30F874BBC97}" type="slidenum">
              <a:rPr lang="en-US" smtClean="0"/>
              <a:t>1</a:t>
            </a:fld>
            <a:endParaRPr lang="en-US"/>
          </a:p>
        </p:txBody>
      </p:sp>
    </p:spTree>
    <p:extLst>
      <p:ext uri="{BB962C8B-B14F-4D97-AF65-F5344CB8AC3E}">
        <p14:creationId xmlns:p14="http://schemas.microsoft.com/office/powerpoint/2010/main" val="2394990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2CA59A-3E16-1845-B645-233CD1B309B6}" type="slidenum">
              <a:rPr lang="en-US" smtClean="0"/>
              <a:t>10</a:t>
            </a:fld>
            <a:endParaRPr lang="en-US" dirty="0"/>
          </a:p>
        </p:txBody>
      </p:sp>
    </p:spTree>
    <p:extLst>
      <p:ext uri="{BB962C8B-B14F-4D97-AF65-F5344CB8AC3E}">
        <p14:creationId xmlns:p14="http://schemas.microsoft.com/office/powerpoint/2010/main" val="2629708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2BB04-8AD9-9740-AFA1-6E6019F517B2}" type="slidenum">
              <a:rPr lang="en-US" smtClean="0"/>
              <a:t>11</a:t>
            </a:fld>
            <a:endParaRPr lang="en-US"/>
          </a:p>
        </p:txBody>
      </p:sp>
    </p:spTree>
    <p:extLst>
      <p:ext uri="{BB962C8B-B14F-4D97-AF65-F5344CB8AC3E}">
        <p14:creationId xmlns:p14="http://schemas.microsoft.com/office/powerpoint/2010/main" val="471219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2BB04-8AD9-9740-AFA1-6E6019F517B2}" type="slidenum">
              <a:rPr lang="en-US" smtClean="0"/>
              <a:t>12</a:t>
            </a:fld>
            <a:endParaRPr lang="en-US"/>
          </a:p>
        </p:txBody>
      </p:sp>
    </p:spTree>
    <p:extLst>
      <p:ext uri="{BB962C8B-B14F-4D97-AF65-F5344CB8AC3E}">
        <p14:creationId xmlns:p14="http://schemas.microsoft.com/office/powerpoint/2010/main" val="1687732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0F505A-D103-2949-B8F3-F30F874BBC97}" type="slidenum">
              <a:rPr lang="en-US" smtClean="0"/>
              <a:t>13</a:t>
            </a:fld>
            <a:endParaRPr lang="en-US"/>
          </a:p>
        </p:txBody>
      </p:sp>
    </p:spTree>
    <p:extLst>
      <p:ext uri="{BB962C8B-B14F-4D97-AF65-F5344CB8AC3E}">
        <p14:creationId xmlns:p14="http://schemas.microsoft.com/office/powerpoint/2010/main" val="2909067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2BB04-8AD9-9740-AFA1-6E6019F517B2}" type="slidenum">
              <a:rPr lang="en-US" smtClean="0"/>
              <a:t>14</a:t>
            </a:fld>
            <a:endParaRPr lang="en-US"/>
          </a:p>
        </p:txBody>
      </p:sp>
    </p:spTree>
    <p:extLst>
      <p:ext uri="{BB962C8B-B14F-4D97-AF65-F5344CB8AC3E}">
        <p14:creationId xmlns:p14="http://schemas.microsoft.com/office/powerpoint/2010/main" val="3680236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0F505A-D103-2949-B8F3-F30F874BBC97}" type="slidenum">
              <a:rPr lang="en-US" smtClean="0"/>
              <a:t>15</a:t>
            </a:fld>
            <a:endParaRPr lang="en-US"/>
          </a:p>
        </p:txBody>
      </p:sp>
    </p:spTree>
    <p:extLst>
      <p:ext uri="{BB962C8B-B14F-4D97-AF65-F5344CB8AC3E}">
        <p14:creationId xmlns:p14="http://schemas.microsoft.com/office/powerpoint/2010/main" val="2373876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hlinkClick r:id="rId3"/>
              </a:rPr>
              <a:t>http://www.wsj.com/articles/contract-workforce-outpaces-growth-in-silicon-valley-style-gig-jobs-1458948608</a:t>
            </a:r>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A332BB04-8AD9-9740-AFA1-6E6019F517B2}" type="slidenum">
              <a:rPr lang="en-US" smtClean="0"/>
              <a:t>16</a:t>
            </a:fld>
            <a:endParaRPr lang="en-US"/>
          </a:p>
        </p:txBody>
      </p:sp>
    </p:spTree>
    <p:extLst>
      <p:ext uri="{BB962C8B-B14F-4D97-AF65-F5344CB8AC3E}">
        <p14:creationId xmlns:p14="http://schemas.microsoft.com/office/powerpoint/2010/main" val="42556612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0F505A-D103-2949-B8F3-F30F874BBC97}" type="slidenum">
              <a:rPr lang="en-US" smtClean="0"/>
              <a:t>17</a:t>
            </a:fld>
            <a:endParaRPr lang="en-US"/>
          </a:p>
        </p:txBody>
      </p:sp>
    </p:spTree>
    <p:extLst>
      <p:ext uri="{BB962C8B-B14F-4D97-AF65-F5344CB8AC3E}">
        <p14:creationId xmlns:p14="http://schemas.microsoft.com/office/powerpoint/2010/main" val="206855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0F505A-D103-2949-B8F3-F30F874BBC97}" type="slidenum">
              <a:rPr lang="en-US" smtClean="0"/>
              <a:t>18</a:t>
            </a:fld>
            <a:endParaRPr lang="en-US"/>
          </a:p>
        </p:txBody>
      </p:sp>
    </p:spTree>
    <p:extLst>
      <p:ext uri="{BB962C8B-B14F-4D97-AF65-F5344CB8AC3E}">
        <p14:creationId xmlns:p14="http://schemas.microsoft.com/office/powerpoint/2010/main" val="33339983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2BB04-8AD9-9740-AFA1-6E6019F517B2}" type="slidenum">
              <a:rPr lang="en-US" smtClean="0"/>
              <a:t>19</a:t>
            </a:fld>
            <a:endParaRPr lang="en-US"/>
          </a:p>
        </p:txBody>
      </p:sp>
    </p:spTree>
    <p:extLst>
      <p:ext uri="{BB962C8B-B14F-4D97-AF65-F5344CB8AC3E}">
        <p14:creationId xmlns:p14="http://schemas.microsoft.com/office/powerpoint/2010/main" val="870898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0F505A-D103-2949-B8F3-F30F874BBC97}" type="slidenum">
              <a:rPr lang="en-US" smtClean="0"/>
              <a:t>2</a:t>
            </a:fld>
            <a:endParaRPr lang="en-US"/>
          </a:p>
        </p:txBody>
      </p:sp>
    </p:spTree>
    <p:extLst>
      <p:ext uri="{BB962C8B-B14F-4D97-AF65-F5344CB8AC3E}">
        <p14:creationId xmlns:p14="http://schemas.microsoft.com/office/powerpoint/2010/main" val="2911870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0F505A-D103-2949-B8F3-F30F874BBC97}" type="slidenum">
              <a:rPr lang="en-US" smtClean="0"/>
              <a:t>20</a:t>
            </a:fld>
            <a:endParaRPr lang="en-US"/>
          </a:p>
        </p:txBody>
      </p:sp>
    </p:spTree>
    <p:extLst>
      <p:ext uri="{BB962C8B-B14F-4D97-AF65-F5344CB8AC3E}">
        <p14:creationId xmlns:p14="http://schemas.microsoft.com/office/powerpoint/2010/main" val="9923957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0F505A-D103-2949-B8F3-F30F874BBC97}" type="slidenum">
              <a:rPr lang="en-US" smtClean="0"/>
              <a:t>21</a:t>
            </a:fld>
            <a:endParaRPr lang="en-US"/>
          </a:p>
        </p:txBody>
      </p:sp>
    </p:spTree>
    <p:extLst>
      <p:ext uri="{BB962C8B-B14F-4D97-AF65-F5344CB8AC3E}">
        <p14:creationId xmlns:p14="http://schemas.microsoft.com/office/powerpoint/2010/main" val="30547979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2CA59A-3E16-1845-B645-233CD1B309B6}" type="slidenum">
              <a:rPr lang="en-US" smtClean="0"/>
              <a:t>22</a:t>
            </a:fld>
            <a:endParaRPr lang="en-US" dirty="0"/>
          </a:p>
        </p:txBody>
      </p:sp>
    </p:spTree>
    <p:extLst>
      <p:ext uri="{BB962C8B-B14F-4D97-AF65-F5344CB8AC3E}">
        <p14:creationId xmlns:p14="http://schemas.microsoft.com/office/powerpoint/2010/main" val="5354688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0F505A-D103-2949-B8F3-F30F874BBC97}" type="slidenum">
              <a:rPr lang="en-US" smtClean="0"/>
              <a:t>23</a:t>
            </a:fld>
            <a:endParaRPr lang="en-US"/>
          </a:p>
        </p:txBody>
      </p:sp>
    </p:spTree>
    <p:extLst>
      <p:ext uri="{BB962C8B-B14F-4D97-AF65-F5344CB8AC3E}">
        <p14:creationId xmlns:p14="http://schemas.microsoft.com/office/powerpoint/2010/main" val="26285648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baseline="0" dirty="0"/>
          </a:p>
          <a:p>
            <a:pPr marL="171450" indent="-171450">
              <a:buFontTx/>
              <a:buChar char="-"/>
            </a:pPr>
            <a:endParaRPr lang="en-US" baseline="0" dirty="0"/>
          </a:p>
        </p:txBody>
      </p:sp>
      <p:sp>
        <p:nvSpPr>
          <p:cNvPr id="4" name="Slide Number Placeholder 3"/>
          <p:cNvSpPr>
            <a:spLocks noGrp="1"/>
          </p:cNvSpPr>
          <p:nvPr>
            <p:ph type="sldNum" sz="quarter" idx="10"/>
          </p:nvPr>
        </p:nvSpPr>
        <p:spPr/>
        <p:txBody>
          <a:bodyPr/>
          <a:lstStyle/>
          <a:p>
            <a:fld id="{9A5F2F24-6D43-B143-BD76-E42627A0A7DE}" type="slidenum">
              <a:rPr lang="en-US" smtClean="0"/>
              <a:t>24</a:t>
            </a:fld>
            <a:endParaRPr lang="en-US"/>
          </a:p>
        </p:txBody>
      </p:sp>
    </p:spTree>
    <p:extLst>
      <p:ext uri="{BB962C8B-B14F-4D97-AF65-F5344CB8AC3E}">
        <p14:creationId xmlns:p14="http://schemas.microsoft.com/office/powerpoint/2010/main" val="22628226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0F505A-D103-2949-B8F3-F30F874BBC97}" type="slidenum">
              <a:rPr lang="en-US" smtClean="0"/>
              <a:t>25</a:t>
            </a:fld>
            <a:endParaRPr lang="en-US"/>
          </a:p>
        </p:txBody>
      </p:sp>
    </p:spTree>
    <p:extLst>
      <p:ext uri="{BB962C8B-B14F-4D97-AF65-F5344CB8AC3E}">
        <p14:creationId xmlns:p14="http://schemas.microsoft.com/office/powerpoint/2010/main" val="7031348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8C0F505A-D103-2949-B8F3-F30F874BBC97}" type="slidenum">
              <a:rPr lang="en-US" smtClean="0"/>
              <a:t>26</a:t>
            </a:fld>
            <a:endParaRPr lang="en-US"/>
          </a:p>
        </p:txBody>
      </p:sp>
    </p:spTree>
    <p:extLst>
      <p:ext uri="{BB962C8B-B14F-4D97-AF65-F5344CB8AC3E}">
        <p14:creationId xmlns:p14="http://schemas.microsoft.com/office/powerpoint/2010/main" val="25836931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2BB04-8AD9-9740-AFA1-6E6019F517B2}" type="slidenum">
              <a:rPr lang="en-US" smtClean="0"/>
              <a:t>27</a:t>
            </a:fld>
            <a:endParaRPr lang="en-US"/>
          </a:p>
        </p:txBody>
      </p:sp>
    </p:spTree>
    <p:extLst>
      <p:ext uri="{BB962C8B-B14F-4D97-AF65-F5344CB8AC3E}">
        <p14:creationId xmlns:p14="http://schemas.microsoft.com/office/powerpoint/2010/main" val="1223474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a:p>
        </p:txBody>
      </p:sp>
      <p:sp>
        <p:nvSpPr>
          <p:cNvPr id="4" name="Slide Number Placeholder 3"/>
          <p:cNvSpPr>
            <a:spLocks noGrp="1"/>
          </p:cNvSpPr>
          <p:nvPr>
            <p:ph type="sldNum" sz="quarter" idx="10"/>
          </p:nvPr>
        </p:nvSpPr>
        <p:spPr/>
        <p:txBody>
          <a:bodyPr/>
          <a:lstStyle/>
          <a:p>
            <a:fld id="{47AD86DE-0913-4B4F-BFEC-BCC60D9342D7}" type="slidenum">
              <a:rPr lang="en-US" smtClean="0">
                <a:solidFill>
                  <a:prstClr val="black"/>
                </a:solidFill>
                <a:latin typeface="Calibri"/>
              </a:rPr>
              <a:pPr/>
              <a:t>28</a:t>
            </a:fld>
            <a:endParaRPr lang="en-US">
              <a:solidFill>
                <a:prstClr val="black"/>
              </a:solidFill>
              <a:latin typeface="Calibri"/>
            </a:endParaRPr>
          </a:p>
        </p:txBody>
      </p:sp>
    </p:spTree>
    <p:extLst>
      <p:ext uri="{BB962C8B-B14F-4D97-AF65-F5344CB8AC3E}">
        <p14:creationId xmlns:p14="http://schemas.microsoft.com/office/powerpoint/2010/main" val="25551367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5F2F24-6D43-B143-BD76-E42627A0A7DE}" type="slidenum">
              <a:rPr lang="en-US" smtClean="0"/>
              <a:pPr/>
              <a:t>29</a:t>
            </a:fld>
            <a:endParaRPr lang="en-US"/>
          </a:p>
        </p:txBody>
      </p:sp>
    </p:spTree>
    <p:extLst>
      <p:ext uri="{BB962C8B-B14F-4D97-AF65-F5344CB8AC3E}">
        <p14:creationId xmlns:p14="http://schemas.microsoft.com/office/powerpoint/2010/main" val="36949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buSzPct val="100000"/>
              <a:buFont typeface="+mj-lt"/>
              <a:buAutoNum type="arabicPeriod"/>
            </a:pPr>
            <a:endParaRPr lang="en-US" dirty="0"/>
          </a:p>
          <a:p>
            <a:pPr marL="514350" indent="-514350">
              <a:buSzPct val="100000"/>
              <a:buFont typeface="+mj-lt"/>
              <a:buAutoNum type="arabicPeriod"/>
            </a:pPr>
            <a:endParaRPr lang="en-US" dirty="0"/>
          </a:p>
          <a:p>
            <a:endParaRPr lang="en-US" dirty="0"/>
          </a:p>
        </p:txBody>
      </p:sp>
      <p:sp>
        <p:nvSpPr>
          <p:cNvPr id="4" name="Slide Number Placeholder 3"/>
          <p:cNvSpPr>
            <a:spLocks noGrp="1"/>
          </p:cNvSpPr>
          <p:nvPr>
            <p:ph type="sldNum" sz="quarter" idx="10"/>
          </p:nvPr>
        </p:nvSpPr>
        <p:spPr/>
        <p:txBody>
          <a:bodyPr/>
          <a:lstStyle/>
          <a:p>
            <a:fld id="{8C0F505A-D103-2949-B8F3-F30F874BBC97}" type="slidenum">
              <a:rPr lang="en-US" smtClean="0"/>
              <a:t>3</a:t>
            </a:fld>
            <a:endParaRPr lang="en-US"/>
          </a:p>
        </p:txBody>
      </p:sp>
    </p:spTree>
    <p:extLst>
      <p:ext uri="{BB962C8B-B14F-4D97-AF65-F5344CB8AC3E}">
        <p14:creationId xmlns:p14="http://schemas.microsoft.com/office/powerpoint/2010/main" val="23452050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2BB04-8AD9-9740-AFA1-6E6019F517B2}" type="slidenum">
              <a:rPr lang="en-US" smtClean="0"/>
              <a:t>30</a:t>
            </a:fld>
            <a:endParaRPr lang="en-US"/>
          </a:p>
        </p:txBody>
      </p:sp>
    </p:spTree>
    <p:extLst>
      <p:ext uri="{BB962C8B-B14F-4D97-AF65-F5344CB8AC3E}">
        <p14:creationId xmlns:p14="http://schemas.microsoft.com/office/powerpoint/2010/main" val="4284494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0F505A-D103-2949-B8F3-F30F874BBC97}" type="slidenum">
              <a:rPr lang="en-US" smtClean="0"/>
              <a:t>31</a:t>
            </a:fld>
            <a:endParaRPr lang="en-US"/>
          </a:p>
        </p:txBody>
      </p:sp>
    </p:spTree>
    <p:extLst>
      <p:ext uri="{BB962C8B-B14F-4D97-AF65-F5344CB8AC3E}">
        <p14:creationId xmlns:p14="http://schemas.microsoft.com/office/powerpoint/2010/main" val="25621933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2BB04-8AD9-9740-AFA1-6E6019F517B2}" type="slidenum">
              <a:rPr lang="en-US" smtClean="0"/>
              <a:t>32</a:t>
            </a:fld>
            <a:endParaRPr lang="en-US"/>
          </a:p>
        </p:txBody>
      </p:sp>
    </p:spTree>
    <p:extLst>
      <p:ext uri="{BB962C8B-B14F-4D97-AF65-F5344CB8AC3E}">
        <p14:creationId xmlns:p14="http://schemas.microsoft.com/office/powerpoint/2010/main" val="10427319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32BB04-8AD9-9740-AFA1-6E6019F517B2}" type="slidenum">
              <a:rPr lang="en-US" smtClean="0"/>
              <a:t>33</a:t>
            </a:fld>
            <a:endParaRPr lang="en-US"/>
          </a:p>
        </p:txBody>
      </p:sp>
    </p:spTree>
    <p:extLst>
      <p:ext uri="{BB962C8B-B14F-4D97-AF65-F5344CB8AC3E}">
        <p14:creationId xmlns:p14="http://schemas.microsoft.com/office/powerpoint/2010/main" val="2214585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0F505A-D103-2949-B8F3-F30F874BBC97}" type="slidenum">
              <a:rPr lang="en-US" smtClean="0"/>
              <a:t>4</a:t>
            </a:fld>
            <a:endParaRPr lang="en-US"/>
          </a:p>
        </p:txBody>
      </p:sp>
    </p:spTree>
    <p:extLst>
      <p:ext uri="{BB962C8B-B14F-4D97-AF65-F5344CB8AC3E}">
        <p14:creationId xmlns:p14="http://schemas.microsoft.com/office/powerpoint/2010/main" val="3207077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0F505A-D103-2949-B8F3-F30F874BBC97}" type="slidenum">
              <a:rPr lang="en-US" smtClean="0"/>
              <a:t>5</a:t>
            </a:fld>
            <a:endParaRPr lang="en-US"/>
          </a:p>
        </p:txBody>
      </p:sp>
    </p:spTree>
    <p:extLst>
      <p:ext uri="{BB962C8B-B14F-4D97-AF65-F5344CB8AC3E}">
        <p14:creationId xmlns:p14="http://schemas.microsoft.com/office/powerpoint/2010/main" val="154156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0F505A-D103-2949-B8F3-F30F874BBC97}" type="slidenum">
              <a:rPr lang="en-US" smtClean="0"/>
              <a:t>6</a:t>
            </a:fld>
            <a:endParaRPr lang="en-US"/>
          </a:p>
        </p:txBody>
      </p:sp>
    </p:spTree>
    <p:extLst>
      <p:ext uri="{BB962C8B-B14F-4D97-AF65-F5344CB8AC3E}">
        <p14:creationId xmlns:p14="http://schemas.microsoft.com/office/powerpoint/2010/main" val="3425475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0F505A-D103-2949-B8F3-F30F874BBC97}" type="slidenum">
              <a:rPr lang="en-US" smtClean="0"/>
              <a:t>7</a:t>
            </a:fld>
            <a:endParaRPr lang="en-US"/>
          </a:p>
        </p:txBody>
      </p:sp>
    </p:spTree>
    <p:extLst>
      <p:ext uri="{BB962C8B-B14F-4D97-AF65-F5344CB8AC3E}">
        <p14:creationId xmlns:p14="http://schemas.microsoft.com/office/powerpoint/2010/main" val="1963854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0F505A-D103-2949-B8F3-F30F874BBC97}" type="slidenum">
              <a:rPr lang="en-US" smtClean="0"/>
              <a:t>8</a:t>
            </a:fld>
            <a:endParaRPr lang="en-US"/>
          </a:p>
        </p:txBody>
      </p:sp>
    </p:spTree>
    <p:extLst>
      <p:ext uri="{BB962C8B-B14F-4D97-AF65-F5344CB8AC3E}">
        <p14:creationId xmlns:p14="http://schemas.microsoft.com/office/powerpoint/2010/main" val="1704730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baseline="0" dirty="0"/>
          </a:p>
        </p:txBody>
      </p:sp>
      <p:sp>
        <p:nvSpPr>
          <p:cNvPr id="4" name="Slide Number Placeholder 3"/>
          <p:cNvSpPr>
            <a:spLocks noGrp="1"/>
          </p:cNvSpPr>
          <p:nvPr>
            <p:ph type="sldNum" sz="quarter" idx="10"/>
          </p:nvPr>
        </p:nvSpPr>
        <p:spPr/>
        <p:txBody>
          <a:bodyPr/>
          <a:lstStyle/>
          <a:p>
            <a:fld id="{9A5F2F24-6D43-B143-BD76-E42627A0A7DE}" type="slidenum">
              <a:rPr lang="en-US" smtClean="0"/>
              <a:t>9</a:t>
            </a:fld>
            <a:endParaRPr lang="en-US"/>
          </a:p>
        </p:txBody>
      </p:sp>
    </p:spTree>
    <p:extLst>
      <p:ext uri="{BB962C8B-B14F-4D97-AF65-F5344CB8AC3E}">
        <p14:creationId xmlns:p14="http://schemas.microsoft.com/office/powerpoint/2010/main" val="1133700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E3267-FC11-0E47-8EEF-926B138E82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D9F41C-8F1B-CF46-A5B4-5FA4A82F75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B23438D-074A-B44C-BBE7-A08B188E2B1C}"/>
              </a:ext>
            </a:extLst>
          </p:cNvPr>
          <p:cNvSpPr>
            <a:spLocks noGrp="1"/>
          </p:cNvSpPr>
          <p:nvPr>
            <p:ph type="dt" sz="half" idx="10"/>
          </p:nvPr>
        </p:nvSpPr>
        <p:spPr/>
        <p:txBody>
          <a:bodyPr/>
          <a:lstStyle/>
          <a:p>
            <a:fld id="{98A049F9-9E2F-6749-B7F0-6C670928CE4B}" type="datetimeFigureOut">
              <a:rPr lang="en-US" smtClean="0"/>
              <a:t>5/29/2018</a:t>
            </a:fld>
            <a:endParaRPr lang="en-US"/>
          </a:p>
        </p:txBody>
      </p:sp>
      <p:sp>
        <p:nvSpPr>
          <p:cNvPr id="5" name="Footer Placeholder 4">
            <a:extLst>
              <a:ext uri="{FF2B5EF4-FFF2-40B4-BE49-F238E27FC236}">
                <a16:creationId xmlns:a16="http://schemas.microsoft.com/office/drawing/2014/main" id="{1DE6BC68-E8DF-F34D-869D-4C509174F0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39A1F7E-9E57-E841-A351-52D64E61E961}"/>
              </a:ext>
            </a:extLst>
          </p:cNvPr>
          <p:cNvSpPr>
            <a:spLocks noGrp="1"/>
          </p:cNvSpPr>
          <p:nvPr>
            <p:ph type="sldNum" sz="quarter" idx="12"/>
          </p:nvPr>
        </p:nvSpPr>
        <p:spPr/>
        <p:txBody>
          <a:bodyPr/>
          <a:lstStyle/>
          <a:p>
            <a:fld id="{F87E78AF-8046-7749-B8C3-02C4A33FAFD9}" type="slidenum">
              <a:rPr lang="en-US" smtClean="0"/>
              <a:t>‹#›</a:t>
            </a:fld>
            <a:endParaRPr lang="en-US"/>
          </a:p>
        </p:txBody>
      </p:sp>
    </p:spTree>
    <p:extLst>
      <p:ext uri="{BB962C8B-B14F-4D97-AF65-F5344CB8AC3E}">
        <p14:creationId xmlns:p14="http://schemas.microsoft.com/office/powerpoint/2010/main" val="5622913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F02F7-8430-DE4C-965D-69836D10E05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9C60C7E-2B06-B14F-8433-9CE96EB7953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F59255-DFDE-9B41-9E0B-9AE1CC2278D1}"/>
              </a:ext>
            </a:extLst>
          </p:cNvPr>
          <p:cNvSpPr>
            <a:spLocks noGrp="1"/>
          </p:cNvSpPr>
          <p:nvPr>
            <p:ph type="dt" sz="half" idx="10"/>
          </p:nvPr>
        </p:nvSpPr>
        <p:spPr/>
        <p:txBody>
          <a:bodyPr/>
          <a:lstStyle/>
          <a:p>
            <a:fld id="{98A049F9-9E2F-6749-B7F0-6C670928CE4B}" type="datetimeFigureOut">
              <a:rPr lang="en-US" smtClean="0"/>
              <a:t>5/29/2018</a:t>
            </a:fld>
            <a:endParaRPr lang="en-US"/>
          </a:p>
        </p:txBody>
      </p:sp>
      <p:sp>
        <p:nvSpPr>
          <p:cNvPr id="5" name="Footer Placeholder 4">
            <a:extLst>
              <a:ext uri="{FF2B5EF4-FFF2-40B4-BE49-F238E27FC236}">
                <a16:creationId xmlns:a16="http://schemas.microsoft.com/office/drawing/2014/main" id="{29245E39-E4BF-7748-B36C-610AC50973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DB8E11-BA7A-4846-B173-A8FAA80AB8AD}"/>
              </a:ext>
            </a:extLst>
          </p:cNvPr>
          <p:cNvSpPr>
            <a:spLocks noGrp="1"/>
          </p:cNvSpPr>
          <p:nvPr>
            <p:ph type="sldNum" sz="quarter" idx="12"/>
          </p:nvPr>
        </p:nvSpPr>
        <p:spPr/>
        <p:txBody>
          <a:bodyPr/>
          <a:lstStyle/>
          <a:p>
            <a:fld id="{F87E78AF-8046-7749-B8C3-02C4A33FAFD9}" type="slidenum">
              <a:rPr lang="en-US" smtClean="0"/>
              <a:t>‹#›</a:t>
            </a:fld>
            <a:endParaRPr lang="en-US"/>
          </a:p>
        </p:txBody>
      </p:sp>
    </p:spTree>
    <p:extLst>
      <p:ext uri="{BB962C8B-B14F-4D97-AF65-F5344CB8AC3E}">
        <p14:creationId xmlns:p14="http://schemas.microsoft.com/office/powerpoint/2010/main" val="1364293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D0B37E-C363-E949-B41A-9BF591850FC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19BBF1-21E4-8449-AEF3-8BBDCF06241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1F1521-18A2-654A-8F5C-E8248B10E8CC}"/>
              </a:ext>
            </a:extLst>
          </p:cNvPr>
          <p:cNvSpPr>
            <a:spLocks noGrp="1"/>
          </p:cNvSpPr>
          <p:nvPr>
            <p:ph type="dt" sz="half" idx="10"/>
          </p:nvPr>
        </p:nvSpPr>
        <p:spPr/>
        <p:txBody>
          <a:bodyPr/>
          <a:lstStyle/>
          <a:p>
            <a:fld id="{98A049F9-9E2F-6749-B7F0-6C670928CE4B}" type="datetimeFigureOut">
              <a:rPr lang="en-US" smtClean="0"/>
              <a:t>5/29/2018</a:t>
            </a:fld>
            <a:endParaRPr lang="en-US"/>
          </a:p>
        </p:txBody>
      </p:sp>
      <p:sp>
        <p:nvSpPr>
          <p:cNvPr id="5" name="Footer Placeholder 4">
            <a:extLst>
              <a:ext uri="{FF2B5EF4-FFF2-40B4-BE49-F238E27FC236}">
                <a16:creationId xmlns:a16="http://schemas.microsoft.com/office/drawing/2014/main" id="{D8B28FAE-EFED-5245-B8A8-662997577F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CAF66C-5A09-2349-B4B9-78DA30D92E8D}"/>
              </a:ext>
            </a:extLst>
          </p:cNvPr>
          <p:cNvSpPr>
            <a:spLocks noGrp="1"/>
          </p:cNvSpPr>
          <p:nvPr>
            <p:ph type="sldNum" sz="quarter" idx="12"/>
          </p:nvPr>
        </p:nvSpPr>
        <p:spPr/>
        <p:txBody>
          <a:bodyPr/>
          <a:lstStyle/>
          <a:p>
            <a:fld id="{F87E78AF-8046-7749-B8C3-02C4A33FAFD9}" type="slidenum">
              <a:rPr lang="en-US" smtClean="0"/>
              <a:t>‹#›</a:t>
            </a:fld>
            <a:endParaRPr lang="en-US"/>
          </a:p>
        </p:txBody>
      </p:sp>
    </p:spTree>
    <p:extLst>
      <p:ext uri="{BB962C8B-B14F-4D97-AF65-F5344CB8AC3E}">
        <p14:creationId xmlns:p14="http://schemas.microsoft.com/office/powerpoint/2010/main" val="1312664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alf Pictur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5652" y="864747"/>
            <a:ext cx="4242847" cy="1325563"/>
          </a:xfrm>
          <a:prstGeom prst="rect">
            <a:avLst/>
          </a:prstGeom>
        </p:spPr>
        <p:txBody>
          <a:bodyPr/>
          <a:lstStyle>
            <a:lvl1pPr>
              <a:defRPr sz="4000" b="0" i="0" spc="500" baseline="0">
                <a:solidFill>
                  <a:schemeClr val="tx1"/>
                </a:solidFill>
                <a:latin typeface="Arial" charset="0"/>
                <a:ea typeface="Arial" charset="0"/>
                <a:cs typeface="Arial" charset="0"/>
              </a:defRPr>
            </a:lvl1pPr>
          </a:lstStyle>
          <a:p>
            <a:r>
              <a:rPr lang="en-US" dirty="0"/>
              <a:t>TITLE</a:t>
            </a:r>
            <a:br>
              <a:rPr lang="en-US" dirty="0"/>
            </a:br>
            <a:r>
              <a:rPr lang="en-US" dirty="0"/>
              <a:t>HERE</a:t>
            </a:r>
          </a:p>
        </p:txBody>
      </p:sp>
      <p:sp>
        <p:nvSpPr>
          <p:cNvPr id="8" name="Text Placeholder 7"/>
          <p:cNvSpPr>
            <a:spLocks noGrp="1"/>
          </p:cNvSpPr>
          <p:nvPr>
            <p:ph type="body" sz="quarter" idx="13" hasCustomPrompt="1"/>
          </p:nvPr>
        </p:nvSpPr>
        <p:spPr>
          <a:xfrm>
            <a:off x="715652" y="2354623"/>
            <a:ext cx="4242847" cy="3131777"/>
          </a:xfrm>
          <a:prstGeom prst="rect">
            <a:avLst/>
          </a:prstGeom>
        </p:spPr>
        <p:txBody>
          <a:bodyPr/>
          <a:lstStyle>
            <a:lvl1pPr marL="0" indent="0">
              <a:spcAft>
                <a:spcPts val="2400"/>
              </a:spcAft>
              <a:buNone/>
              <a:defRPr sz="2400" b="0" i="0" baseline="0">
                <a:solidFill>
                  <a:schemeClr val="bg2">
                    <a:lumMod val="25000"/>
                  </a:schemeClr>
                </a:solidFill>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Point 1</a:t>
            </a:r>
          </a:p>
          <a:p>
            <a:pPr lvl="0"/>
            <a:r>
              <a:rPr lang="en-US" dirty="0"/>
              <a:t>Point 2</a:t>
            </a:r>
          </a:p>
          <a:p>
            <a:pPr lvl="0"/>
            <a:r>
              <a:rPr lang="en-US" dirty="0"/>
              <a:t>Point 3</a:t>
            </a:r>
          </a:p>
        </p:txBody>
      </p:sp>
      <p:sp>
        <p:nvSpPr>
          <p:cNvPr id="4" name="Picture Placeholder 3"/>
          <p:cNvSpPr>
            <a:spLocks noGrp="1"/>
          </p:cNvSpPr>
          <p:nvPr>
            <p:ph type="pic" sz="quarter" idx="14"/>
          </p:nvPr>
        </p:nvSpPr>
        <p:spPr>
          <a:xfrm>
            <a:off x="5703217" y="0"/>
            <a:ext cx="6488784" cy="6858000"/>
          </a:xfrm>
          <a:prstGeom prst="rect">
            <a:avLst/>
          </a:prstGeom>
        </p:spPr>
        <p:txBody>
          <a:bodyPr/>
          <a:lstStyle/>
          <a:p>
            <a:endParaRPr lang="en-US" dirty="0"/>
          </a:p>
        </p:txBody>
      </p:sp>
    </p:spTree>
    <p:extLst>
      <p:ext uri="{BB962C8B-B14F-4D97-AF65-F5344CB8AC3E}">
        <p14:creationId xmlns:p14="http://schemas.microsoft.com/office/powerpoint/2010/main" val="2973628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enter Poin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0100" y="845891"/>
            <a:ext cx="10553700" cy="596409"/>
          </a:xfrm>
          <a:prstGeom prst="rect">
            <a:avLst/>
          </a:prstGeom>
        </p:spPr>
        <p:txBody>
          <a:bodyPr/>
          <a:lstStyle>
            <a:lvl1pPr algn="ctr">
              <a:defRPr sz="4000" b="0" i="0" spc="500" baseline="0">
                <a:solidFill>
                  <a:schemeClr val="bg2">
                    <a:lumMod val="25000"/>
                  </a:schemeClr>
                </a:solidFill>
                <a:latin typeface="Arial" charset="0"/>
                <a:ea typeface="Arial" charset="0"/>
                <a:cs typeface="Arial" charset="0"/>
              </a:defRPr>
            </a:lvl1pPr>
          </a:lstStyle>
          <a:p>
            <a:r>
              <a:rPr lang="en-US" dirty="0"/>
              <a:t>TITLE HERE</a:t>
            </a:r>
          </a:p>
        </p:txBody>
      </p:sp>
      <p:sp>
        <p:nvSpPr>
          <p:cNvPr id="7" name="Text Placeholder 6"/>
          <p:cNvSpPr>
            <a:spLocks noGrp="1"/>
          </p:cNvSpPr>
          <p:nvPr>
            <p:ph type="body" sz="quarter" idx="10" hasCustomPrompt="1"/>
          </p:nvPr>
        </p:nvSpPr>
        <p:spPr>
          <a:xfrm>
            <a:off x="800100" y="1979792"/>
            <a:ext cx="3347694" cy="3279775"/>
          </a:xfrm>
          <a:prstGeom prst="rect">
            <a:avLst/>
          </a:prstGeom>
        </p:spPr>
        <p:txBody>
          <a:bodyPr/>
          <a:lstStyle>
            <a:lvl1pPr marL="0" indent="0" algn="ctr">
              <a:buNone/>
              <a:defRPr sz="2400" b="0" i="0">
                <a:solidFill>
                  <a:schemeClr val="bg2">
                    <a:lumMod val="25000"/>
                  </a:schemeClr>
                </a:solidFill>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Point 1 Here</a:t>
            </a:r>
          </a:p>
        </p:txBody>
      </p:sp>
      <p:sp>
        <p:nvSpPr>
          <p:cNvPr id="8" name="Text Placeholder 6"/>
          <p:cNvSpPr>
            <a:spLocks noGrp="1"/>
          </p:cNvSpPr>
          <p:nvPr>
            <p:ph type="body" sz="quarter" idx="11" hasCustomPrompt="1"/>
          </p:nvPr>
        </p:nvSpPr>
        <p:spPr>
          <a:xfrm>
            <a:off x="4603816" y="1979792"/>
            <a:ext cx="2946268" cy="3279775"/>
          </a:xfrm>
          <a:prstGeom prst="rect">
            <a:avLst/>
          </a:prstGeom>
        </p:spPr>
        <p:txBody>
          <a:bodyPr/>
          <a:lstStyle>
            <a:lvl1pPr marL="0" indent="0" algn="ctr">
              <a:buNone/>
              <a:defRPr sz="2400" b="0" i="0">
                <a:solidFill>
                  <a:schemeClr val="bg2">
                    <a:lumMod val="25000"/>
                  </a:schemeClr>
                </a:solidFill>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Point 2 Here</a:t>
            </a:r>
          </a:p>
        </p:txBody>
      </p:sp>
      <p:sp>
        <p:nvSpPr>
          <p:cNvPr id="9" name="Text Placeholder 6"/>
          <p:cNvSpPr>
            <a:spLocks noGrp="1"/>
          </p:cNvSpPr>
          <p:nvPr>
            <p:ph type="body" sz="quarter" idx="12" hasCustomPrompt="1"/>
          </p:nvPr>
        </p:nvSpPr>
        <p:spPr>
          <a:xfrm>
            <a:off x="8006106" y="1979792"/>
            <a:ext cx="3347694" cy="3279775"/>
          </a:xfrm>
          <a:prstGeom prst="rect">
            <a:avLst/>
          </a:prstGeom>
        </p:spPr>
        <p:txBody>
          <a:bodyPr/>
          <a:lstStyle>
            <a:lvl1pPr marL="0" indent="0" algn="ctr">
              <a:buNone/>
              <a:defRPr sz="2400" b="0" i="0">
                <a:solidFill>
                  <a:schemeClr val="bg2">
                    <a:lumMod val="25000"/>
                  </a:schemeClr>
                </a:solidFill>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Point 3 Here</a:t>
            </a:r>
          </a:p>
        </p:txBody>
      </p:sp>
    </p:spTree>
    <p:extLst>
      <p:ext uri="{BB962C8B-B14F-4D97-AF65-F5344CB8AC3E}">
        <p14:creationId xmlns:p14="http://schemas.microsoft.com/office/powerpoint/2010/main" val="25587291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asic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15652" y="864747"/>
            <a:ext cx="4242847" cy="1325563"/>
          </a:xfrm>
          <a:prstGeom prst="rect">
            <a:avLst/>
          </a:prstGeom>
        </p:spPr>
        <p:txBody>
          <a:bodyPr/>
          <a:lstStyle>
            <a:lvl1pPr>
              <a:defRPr sz="4000" b="0" i="0" spc="500" baseline="0">
                <a:solidFill>
                  <a:schemeClr val="bg2">
                    <a:lumMod val="25000"/>
                  </a:schemeClr>
                </a:solidFill>
                <a:latin typeface="Arial" charset="0"/>
                <a:ea typeface="Arial" charset="0"/>
                <a:cs typeface="Arial" charset="0"/>
              </a:defRPr>
            </a:lvl1pPr>
          </a:lstStyle>
          <a:p>
            <a:r>
              <a:rPr lang="en-US" dirty="0"/>
              <a:t>TITLE</a:t>
            </a:r>
            <a:br>
              <a:rPr lang="en-US" dirty="0"/>
            </a:br>
            <a:r>
              <a:rPr lang="en-US" dirty="0"/>
              <a:t>HERE</a:t>
            </a:r>
          </a:p>
        </p:txBody>
      </p:sp>
      <p:sp>
        <p:nvSpPr>
          <p:cNvPr id="8" name="Text Placeholder 7"/>
          <p:cNvSpPr>
            <a:spLocks noGrp="1"/>
          </p:cNvSpPr>
          <p:nvPr>
            <p:ph type="body" sz="quarter" idx="13" hasCustomPrompt="1"/>
          </p:nvPr>
        </p:nvSpPr>
        <p:spPr>
          <a:xfrm>
            <a:off x="5053209" y="865188"/>
            <a:ext cx="7119937" cy="5375275"/>
          </a:xfrm>
          <a:prstGeom prst="rect">
            <a:avLst/>
          </a:prstGeom>
        </p:spPr>
        <p:txBody>
          <a:bodyPr/>
          <a:lstStyle>
            <a:lvl1pPr marL="0" indent="0">
              <a:spcAft>
                <a:spcPts val="2400"/>
              </a:spcAft>
              <a:buNone/>
              <a:defRPr sz="2400" b="0" i="0" baseline="0">
                <a:solidFill>
                  <a:schemeClr val="bg2">
                    <a:lumMod val="25000"/>
                  </a:schemeClr>
                </a:solidFill>
                <a:latin typeface="Arial" charset="0"/>
                <a:ea typeface="Arial" charset="0"/>
                <a:cs typeface="Arial"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Point 1</a:t>
            </a:r>
          </a:p>
          <a:p>
            <a:pPr lvl="0"/>
            <a:r>
              <a:rPr lang="en-US" dirty="0"/>
              <a:t>Point 2</a:t>
            </a:r>
          </a:p>
          <a:p>
            <a:pPr lvl="0"/>
            <a:r>
              <a:rPr lang="en-US" dirty="0"/>
              <a:t>Point 3</a:t>
            </a:r>
          </a:p>
        </p:txBody>
      </p:sp>
    </p:spTree>
    <p:extLst>
      <p:ext uri="{BB962C8B-B14F-4D97-AF65-F5344CB8AC3E}">
        <p14:creationId xmlns:p14="http://schemas.microsoft.com/office/powerpoint/2010/main" val="188871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Hal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2"/>
          <p:cNvSpPr>
            <a:spLocks noGrp="1"/>
          </p:cNvSpPr>
          <p:nvPr>
            <p:ph idx="1"/>
          </p:nvPr>
        </p:nvSpPr>
        <p:spPr>
          <a:xfrm>
            <a:off x="5103448" y="3429000"/>
            <a:ext cx="3095673" cy="2749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0"/>
          </p:nvPr>
        </p:nvSpPr>
        <p:spPr>
          <a:xfrm>
            <a:off x="8471877" y="3429000"/>
            <a:ext cx="3110523" cy="2749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2"/>
          <p:cNvSpPr>
            <a:spLocks noGrp="1"/>
          </p:cNvSpPr>
          <p:nvPr>
            <p:ph type="body" sz="quarter" idx="11" hasCustomPrompt="1"/>
          </p:nvPr>
        </p:nvSpPr>
        <p:spPr>
          <a:xfrm>
            <a:off x="1735017" y="6407150"/>
            <a:ext cx="8985049"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a:t>Click to insert attribution</a:t>
            </a:r>
          </a:p>
        </p:txBody>
      </p:sp>
    </p:spTree>
    <p:extLst>
      <p:ext uri="{BB962C8B-B14F-4D97-AF65-F5344CB8AC3E}">
        <p14:creationId xmlns:p14="http://schemas.microsoft.com/office/powerpoint/2010/main" val="802274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Title - Dark Blue">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DCF6DA2-F750-AB42-8DD1-437211BA4993}"/>
              </a:ext>
            </a:extLst>
          </p:cNvPr>
          <p:cNvSpPr/>
          <p:nvPr userDrawn="1"/>
        </p:nvSpPr>
        <p:spPr>
          <a:xfrm>
            <a:off x="5188226" y="0"/>
            <a:ext cx="7003774" cy="6858000"/>
          </a:xfrm>
          <a:prstGeom prst="rect">
            <a:avLst/>
          </a:prstGeom>
          <a:solidFill>
            <a:srgbClr val="3A5D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a:extLst>
              <a:ext uri="{FF2B5EF4-FFF2-40B4-BE49-F238E27FC236}">
                <a16:creationId xmlns:a16="http://schemas.microsoft.com/office/drawing/2014/main" id="{536FE7E1-8DF8-EB44-B2CF-9CBF0C731926}"/>
              </a:ext>
            </a:extLst>
          </p:cNvPr>
          <p:cNvSpPr>
            <a:spLocks noGrp="1"/>
          </p:cNvSpPr>
          <p:nvPr>
            <p:ph type="body" sz="quarter" idx="11" hasCustomPrompt="1"/>
          </p:nvPr>
        </p:nvSpPr>
        <p:spPr>
          <a:xfrm>
            <a:off x="5784574" y="2491784"/>
            <a:ext cx="5406888" cy="1088262"/>
          </a:xfrm>
          <a:prstGeom prst="rect">
            <a:avLst/>
          </a:prstGeom>
        </p:spPr>
        <p:txBody>
          <a:bodyPr anchor="b"/>
          <a:lstStyle>
            <a:lvl1pPr marL="0" indent="0" algn="l">
              <a:buNone/>
              <a:defRPr sz="3200" b="1" cap="all" baseline="0">
                <a:solidFill>
                  <a:schemeClr val="bg1"/>
                </a:solidFill>
              </a:defRPr>
            </a:lvl1pPr>
          </a:lstStyle>
          <a:p>
            <a:pPr lvl="0"/>
            <a:r>
              <a:rPr lang="en-US" dirty="0"/>
              <a:t>&lt;Title of Presentation&gt;</a:t>
            </a:r>
          </a:p>
        </p:txBody>
      </p:sp>
      <p:sp>
        <p:nvSpPr>
          <p:cNvPr id="12" name="Text Placeholder 11">
            <a:extLst>
              <a:ext uri="{FF2B5EF4-FFF2-40B4-BE49-F238E27FC236}">
                <a16:creationId xmlns:a16="http://schemas.microsoft.com/office/drawing/2014/main" id="{6A25AADB-DB8B-F94C-8247-7255D23BE2FA}"/>
              </a:ext>
            </a:extLst>
          </p:cNvPr>
          <p:cNvSpPr>
            <a:spLocks noGrp="1"/>
          </p:cNvSpPr>
          <p:nvPr>
            <p:ph type="body" sz="quarter" idx="12" hasCustomPrompt="1"/>
          </p:nvPr>
        </p:nvSpPr>
        <p:spPr>
          <a:xfrm>
            <a:off x="5784574" y="3547388"/>
            <a:ext cx="5406888" cy="437454"/>
          </a:xfrm>
          <a:prstGeom prst="rect">
            <a:avLst/>
          </a:prstGeom>
        </p:spPr>
        <p:txBody>
          <a:bodyPr/>
          <a:lstStyle>
            <a:lvl1pPr marL="0" indent="0" algn="l">
              <a:buNone/>
              <a:defRPr sz="1600" b="1" i="1">
                <a:solidFill>
                  <a:schemeClr val="bg1"/>
                </a:solidFill>
              </a:defRPr>
            </a:lvl1pPr>
          </a:lstStyle>
          <a:p>
            <a:pPr lvl="0"/>
            <a:r>
              <a:rPr lang="en-US" dirty="0"/>
              <a:t>&lt;</a:t>
            </a:r>
            <a:r>
              <a:rPr lang="en-US" dirty="0" err="1"/>
              <a:t>Subheader</a:t>
            </a:r>
            <a:r>
              <a:rPr lang="en-US" dirty="0"/>
              <a:t> if it is appropriate&gt;</a:t>
            </a:r>
          </a:p>
        </p:txBody>
      </p:sp>
      <p:sp>
        <p:nvSpPr>
          <p:cNvPr id="13" name="Text Placeholder 11">
            <a:extLst>
              <a:ext uri="{FF2B5EF4-FFF2-40B4-BE49-F238E27FC236}">
                <a16:creationId xmlns:a16="http://schemas.microsoft.com/office/drawing/2014/main" id="{5BF58291-12A0-6540-9022-736D1387FAF4}"/>
              </a:ext>
            </a:extLst>
          </p:cNvPr>
          <p:cNvSpPr>
            <a:spLocks noGrp="1"/>
          </p:cNvSpPr>
          <p:nvPr>
            <p:ph type="body" sz="quarter" idx="13" hasCustomPrompt="1"/>
          </p:nvPr>
        </p:nvSpPr>
        <p:spPr>
          <a:xfrm>
            <a:off x="5784574" y="4410773"/>
            <a:ext cx="5406888" cy="1941043"/>
          </a:xfrm>
          <a:prstGeom prst="rect">
            <a:avLst/>
          </a:prstGeom>
        </p:spPr>
        <p:txBody>
          <a:bodyPr/>
          <a:lstStyle>
            <a:lvl1pPr marL="0" indent="0" algn="l">
              <a:lnSpc>
                <a:spcPct val="120000"/>
              </a:lnSpc>
              <a:spcBef>
                <a:spcPts val="300"/>
              </a:spcBef>
              <a:spcAft>
                <a:spcPts val="600"/>
              </a:spcAft>
              <a:buNone/>
              <a:defRPr sz="1400" b="0" i="0">
                <a:solidFill>
                  <a:schemeClr val="bg1"/>
                </a:solidFill>
              </a:defRPr>
            </a:lvl1pPr>
          </a:lstStyle>
          <a:p>
            <a:pPr lvl="0"/>
            <a:r>
              <a:rPr lang="en-US" dirty="0"/>
              <a:t>&lt;Name(s)&gt;</a:t>
            </a:r>
          </a:p>
        </p:txBody>
      </p:sp>
      <p:pic>
        <p:nvPicPr>
          <p:cNvPr id="4" name="Picture 3">
            <a:extLst>
              <a:ext uri="{FF2B5EF4-FFF2-40B4-BE49-F238E27FC236}">
                <a16:creationId xmlns:a16="http://schemas.microsoft.com/office/drawing/2014/main" id="{B45DDD55-6E3B-EF47-BE8F-388DAB7EFBC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54793" y="1775232"/>
            <a:ext cx="3093654" cy="3307536"/>
          </a:xfrm>
          <a:prstGeom prst="rect">
            <a:avLst/>
          </a:prstGeom>
        </p:spPr>
      </p:pic>
      <p:cxnSp>
        <p:nvCxnSpPr>
          <p:cNvPr id="8" name="Straight Connector 7">
            <a:extLst>
              <a:ext uri="{FF2B5EF4-FFF2-40B4-BE49-F238E27FC236}">
                <a16:creationId xmlns:a16="http://schemas.microsoft.com/office/drawing/2014/main" id="{204B9D9A-EE77-CC49-AF5E-FB71BB31DD9A}"/>
              </a:ext>
            </a:extLst>
          </p:cNvPr>
          <p:cNvCxnSpPr>
            <a:cxnSpLocks/>
          </p:cNvCxnSpPr>
          <p:nvPr userDrawn="1"/>
        </p:nvCxnSpPr>
        <p:spPr>
          <a:xfrm>
            <a:off x="5801691" y="4416481"/>
            <a:ext cx="6390309"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BB52FF2-1B75-43A4-94DD-8209D08F547F}"/>
              </a:ext>
            </a:extLst>
          </p:cNvPr>
          <p:cNvSpPr txBox="1"/>
          <p:nvPr userDrawn="1"/>
        </p:nvSpPr>
        <p:spPr>
          <a:xfrm>
            <a:off x="5801691" y="4152513"/>
            <a:ext cx="5406888" cy="261610"/>
          </a:xfrm>
          <a:prstGeom prst="rect">
            <a:avLst/>
          </a:prstGeom>
          <a:noFill/>
        </p:spPr>
        <p:txBody>
          <a:bodyPr wrap="square" rtlCol="0">
            <a:spAutoFit/>
          </a:bodyPr>
          <a:lstStyle/>
          <a:p>
            <a:pPr algn="l"/>
            <a:r>
              <a:rPr lang="en-US" sz="1100" cap="all" spc="300" baseline="0" dirty="0">
                <a:solidFill>
                  <a:schemeClr val="bg1"/>
                </a:solidFill>
              </a:rPr>
              <a:t>Presented by</a:t>
            </a:r>
          </a:p>
        </p:txBody>
      </p:sp>
    </p:spTree>
    <p:extLst>
      <p:ext uri="{BB962C8B-B14F-4D97-AF65-F5344CB8AC3E}">
        <p14:creationId xmlns:p14="http://schemas.microsoft.com/office/powerpoint/2010/main" val="1225678374"/>
      </p:ext>
    </p:extLst>
  </p:cSld>
  <p:clrMapOvr>
    <a:masterClrMapping/>
  </p:clrMapOvr>
  <p:extLst mod="1">
    <p:ext uri="{DCECCB84-F9BA-43D5-87BE-67443E8EF086}">
      <p15:sldGuideLst xmlns:p15="http://schemas.microsoft.com/office/powerpoint/2012/main">
        <p15:guide id="1" pos="3840">
          <p15:clr>
            <a:srgbClr val="FBAE40"/>
          </p15:clr>
        </p15:guide>
        <p15:guide id="2" orient="horz" pos="2160">
          <p15:clr>
            <a:srgbClr val="FBAE40"/>
          </p15:clr>
        </p15:guide>
        <p15:guide id="3" pos="1920">
          <p15:clr>
            <a:srgbClr val="FBAE40"/>
          </p15:clr>
        </p15:guide>
        <p15:guide id="4" pos="578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ection Slide w/ Photo">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1BBC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p:cNvSpPr>
            <a:spLocks noGrp="1"/>
          </p:cNvSpPr>
          <p:nvPr>
            <p:ph type="pic" sz="quarter" idx="10"/>
          </p:nvPr>
        </p:nvSpPr>
        <p:spPr>
          <a:xfrm>
            <a:off x="-6350" y="0"/>
            <a:ext cx="12192000" cy="6858000"/>
          </a:xfrm>
          <a:prstGeom prst="rect">
            <a:avLst/>
          </a:prstGeom>
        </p:spPr>
        <p:txBody>
          <a:bodyPr/>
          <a:lstStyle/>
          <a:p>
            <a:endParaRPr lang="en-US"/>
          </a:p>
        </p:txBody>
      </p:sp>
      <p:sp>
        <p:nvSpPr>
          <p:cNvPr id="2" name="Title 1"/>
          <p:cNvSpPr>
            <a:spLocks noGrp="1"/>
          </p:cNvSpPr>
          <p:nvPr>
            <p:ph type="ctrTitle" hasCustomPrompt="1"/>
          </p:nvPr>
        </p:nvSpPr>
        <p:spPr>
          <a:xfrm>
            <a:off x="-6350" y="5778631"/>
            <a:ext cx="12192000" cy="776188"/>
          </a:xfrm>
          <a:prstGeom prst="rect">
            <a:avLst/>
          </a:prstGeom>
          <a:effectLst>
            <a:outerShdw blurRad="50800" dist="38100" dir="2700000" algn="tl" rotWithShape="0">
              <a:prstClr val="black">
                <a:alpha val="82000"/>
              </a:prstClr>
            </a:outerShdw>
          </a:effectLst>
        </p:spPr>
        <p:txBody>
          <a:bodyPr anchor="b">
            <a:noAutofit/>
          </a:bodyPr>
          <a:lstStyle>
            <a:lvl1pPr algn="ctr">
              <a:lnSpc>
                <a:spcPct val="120000"/>
              </a:lnSpc>
              <a:defRPr sz="4800" b="1" i="0" spc="500" baseline="0">
                <a:solidFill>
                  <a:schemeClr val="bg1"/>
                </a:solidFill>
                <a:latin typeface="Arial Black" charset="0"/>
                <a:ea typeface="Arial Black" charset="0"/>
                <a:cs typeface="Arial Black" charset="0"/>
              </a:defRPr>
            </a:lvl1pPr>
          </a:lstStyle>
          <a:p>
            <a:r>
              <a:rPr lang="en-US" dirty="0"/>
              <a:t>SECTION TITLE</a:t>
            </a:r>
          </a:p>
        </p:txBody>
      </p:sp>
    </p:spTree>
    <p:extLst>
      <p:ext uri="{BB962C8B-B14F-4D97-AF65-F5344CB8AC3E}">
        <p14:creationId xmlns:p14="http://schemas.microsoft.com/office/powerpoint/2010/main" val="202341777"/>
      </p:ext>
    </p:extLst>
  </p:cSld>
  <p:clrMapOvr>
    <a:masterClrMapping/>
  </p:clrMapOvr>
  <p:extLst>
    <p:ext uri="{DCECCB84-F9BA-43D5-87BE-67443E8EF086}">
      <p15:sldGuideLst xmlns:p15="http://schemas.microsoft.com/office/powerpoint/2012/main">
        <p15:guide id="1" orient="horz" pos="2904">
          <p15:clr>
            <a:srgbClr val="FBAE40"/>
          </p15:clr>
        </p15:guide>
        <p15:guide id="2" pos="2952">
          <p15:clr>
            <a:srgbClr val="FBAE40"/>
          </p15:clr>
        </p15:guide>
        <p15:guide id="3" orient="horz" pos="2640">
          <p15:clr>
            <a:srgbClr val="FBAE40"/>
          </p15:clr>
        </p15:guide>
        <p15:guide id="4" pos="472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End Slide">
    <p:spTree>
      <p:nvGrpSpPr>
        <p:cNvPr id="1" name=""/>
        <p:cNvGrpSpPr/>
        <p:nvPr/>
      </p:nvGrpSpPr>
      <p:grpSpPr>
        <a:xfrm>
          <a:off x="0" y="0"/>
          <a:ext cx="0" cy="0"/>
          <a:chOff x="0" y="0"/>
          <a:chExt cx="0" cy="0"/>
        </a:xfrm>
      </p:grpSpPr>
      <p:sp>
        <p:nvSpPr>
          <p:cNvPr id="4" name="Subtitle 2"/>
          <p:cNvSpPr txBox="1">
            <a:spLocks/>
          </p:cNvSpPr>
          <p:nvPr userDrawn="1"/>
        </p:nvSpPr>
        <p:spPr>
          <a:xfrm>
            <a:off x="5036925" y="4438565"/>
            <a:ext cx="6210301" cy="2057400"/>
          </a:xfrm>
          <a:prstGeom prst="rect">
            <a:avLst/>
          </a:prstGeom>
        </p:spPr>
        <p:txBody>
          <a:bodyPr anchor="t">
            <a:normAutofit/>
          </a:bodyPr>
          <a:lstStyle>
            <a:lvl1pPr marL="231775" indent="-231775" algn="l" defTabSz="457200" rtl="0" eaLnBrk="1" latinLnBrk="0" hangingPunct="1">
              <a:spcBef>
                <a:spcPts val="300"/>
              </a:spcBef>
              <a:spcAft>
                <a:spcPts val="300"/>
              </a:spcAft>
              <a:buFont typeface="Arial"/>
              <a:buChar char="•"/>
              <a:defRPr sz="2000" kern="1200">
                <a:solidFill>
                  <a:schemeClr val="tx1"/>
                </a:solidFill>
                <a:latin typeface="Arial"/>
                <a:ea typeface="+mn-ea"/>
                <a:cs typeface="Arial"/>
              </a:defRPr>
            </a:lvl1pPr>
            <a:lvl2pPr marL="574675" indent="-236538" algn="l" defTabSz="457200" rtl="0" eaLnBrk="1" latinLnBrk="0" hangingPunct="1">
              <a:spcBef>
                <a:spcPts val="300"/>
              </a:spcBef>
              <a:spcAft>
                <a:spcPts val="300"/>
              </a:spcAft>
              <a:buFont typeface="Arial"/>
              <a:buChar char="–"/>
              <a:defRPr sz="2000" kern="1200">
                <a:solidFill>
                  <a:schemeClr val="tx1"/>
                </a:solidFill>
                <a:latin typeface="Arial"/>
                <a:ea typeface="+mn-ea"/>
                <a:cs typeface="Arial"/>
              </a:defRPr>
            </a:lvl2pPr>
            <a:lvl3pPr marL="919163" indent="-228600" algn="l" defTabSz="457200" rtl="0" eaLnBrk="1" latinLnBrk="0" hangingPunct="1">
              <a:spcBef>
                <a:spcPts val="300"/>
              </a:spcBef>
              <a:spcAft>
                <a:spcPts val="300"/>
              </a:spcAft>
              <a:buFont typeface="Arial"/>
              <a:buChar char="•"/>
              <a:defRPr sz="2000" kern="1200">
                <a:solidFill>
                  <a:schemeClr val="tx1"/>
                </a:solidFill>
                <a:latin typeface="Arial"/>
                <a:ea typeface="+mn-ea"/>
                <a:cs typeface="Arial"/>
              </a:defRPr>
            </a:lvl3pPr>
            <a:lvl4pPr marL="1258888" indent="-228600" algn="l" defTabSz="457200" rtl="0" eaLnBrk="1" latinLnBrk="0" hangingPunct="1">
              <a:spcBef>
                <a:spcPts val="300"/>
              </a:spcBef>
              <a:spcAft>
                <a:spcPts val="300"/>
              </a:spcAft>
              <a:buFont typeface="Arial"/>
              <a:buChar char="–"/>
              <a:defRPr sz="2000" kern="1200">
                <a:solidFill>
                  <a:schemeClr val="tx1"/>
                </a:solidFill>
                <a:latin typeface="Arial"/>
                <a:ea typeface="+mn-ea"/>
                <a:cs typeface="Arial"/>
              </a:defRPr>
            </a:lvl4pPr>
            <a:lvl5pPr marL="1543050" indent="-228600" algn="l" defTabSz="457200" rtl="0" eaLnBrk="1" latinLnBrk="0" hangingPunct="1">
              <a:spcBef>
                <a:spcPts val="300"/>
              </a:spcBef>
              <a:spcAft>
                <a:spcPts val="300"/>
              </a:spcAft>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1880"/>
              </a:lnSpc>
              <a:buNone/>
            </a:pPr>
            <a:r>
              <a:rPr lang="en-US" sz="1400" dirty="0">
                <a:solidFill>
                  <a:schemeClr val="bg2">
                    <a:lumMod val="25000"/>
                  </a:schemeClr>
                </a:solidFill>
                <a:latin typeface="Arial Bold"/>
                <a:cs typeface="Arial Bold"/>
              </a:rPr>
              <a:t>TEL  617.728.4446   FAX  617.728.4857   info@jff.org</a:t>
            </a:r>
          </a:p>
          <a:p>
            <a:pPr marL="0" indent="0">
              <a:lnSpc>
                <a:spcPts val="1880"/>
              </a:lnSpc>
              <a:buNone/>
            </a:pPr>
            <a:r>
              <a:rPr lang="en-US" sz="1400" dirty="0">
                <a:solidFill>
                  <a:schemeClr val="bg2">
                    <a:lumMod val="25000"/>
                  </a:schemeClr>
                </a:solidFill>
                <a:latin typeface="Arial Bold"/>
                <a:cs typeface="Arial Bold"/>
              </a:rPr>
              <a:t>88 Broad Street, 8</a:t>
            </a:r>
            <a:r>
              <a:rPr lang="en-US" sz="1400" baseline="30000" dirty="0">
                <a:solidFill>
                  <a:schemeClr val="bg2">
                    <a:lumMod val="25000"/>
                  </a:schemeClr>
                </a:solidFill>
                <a:latin typeface="Arial Bold"/>
                <a:cs typeface="Arial Bold"/>
              </a:rPr>
              <a:t>th</a:t>
            </a:r>
            <a:r>
              <a:rPr lang="en-US" sz="1400" dirty="0">
                <a:solidFill>
                  <a:schemeClr val="bg2">
                    <a:lumMod val="25000"/>
                  </a:schemeClr>
                </a:solidFill>
                <a:latin typeface="Arial Bold"/>
                <a:cs typeface="Arial Bold"/>
              </a:rPr>
              <a:t> Floor, Boston, MA 02110</a:t>
            </a:r>
            <a:r>
              <a:rPr lang="en-US" sz="1100" dirty="0">
                <a:solidFill>
                  <a:schemeClr val="bg2">
                    <a:lumMod val="25000"/>
                  </a:schemeClr>
                </a:solidFill>
                <a:latin typeface="Arial Bold"/>
                <a:cs typeface="Arial Bold"/>
              </a:rPr>
              <a:t> (HQ)</a:t>
            </a:r>
          </a:p>
          <a:p>
            <a:pPr marL="0" indent="0">
              <a:lnSpc>
                <a:spcPts val="1880"/>
              </a:lnSpc>
              <a:buNone/>
            </a:pPr>
            <a:r>
              <a:rPr lang="ro-RO" sz="1400" dirty="0">
                <a:solidFill>
                  <a:schemeClr val="bg2">
                    <a:lumMod val="25000"/>
                  </a:schemeClr>
                </a:solidFill>
                <a:latin typeface="Arial Bold"/>
                <a:cs typeface="Arial Bold"/>
              </a:rPr>
              <a:t>122 C Street, NW, Suite 650, Washington, DC 20001</a:t>
            </a:r>
          </a:p>
          <a:p>
            <a:pPr marL="0" indent="0">
              <a:lnSpc>
                <a:spcPts val="1880"/>
              </a:lnSpc>
              <a:buNone/>
            </a:pPr>
            <a:r>
              <a:rPr lang="en-US" sz="1400" dirty="0">
                <a:solidFill>
                  <a:schemeClr val="bg2">
                    <a:lumMod val="25000"/>
                  </a:schemeClr>
                </a:solidFill>
                <a:latin typeface="Arial Bold"/>
                <a:cs typeface="Arial Bold"/>
              </a:rPr>
              <a:t>505 14th Street, Suite 340, Oakland, CA 94612</a:t>
            </a:r>
          </a:p>
          <a:p>
            <a:pPr marL="0" indent="0">
              <a:lnSpc>
                <a:spcPts val="1880"/>
              </a:lnSpc>
              <a:buNone/>
            </a:pPr>
            <a:r>
              <a:rPr lang="en-US" sz="1400" b="1" cap="all" dirty="0">
                <a:solidFill>
                  <a:schemeClr val="bg2">
                    <a:lumMod val="25000"/>
                  </a:schemeClr>
                </a:solidFill>
              </a:rPr>
              <a:t>WWW.JFF.ORG</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430210" y="3752766"/>
            <a:ext cx="3596050" cy="514435"/>
          </a:xfrm>
          <a:prstGeom prst="rect">
            <a:avLst/>
          </a:prstGeom>
        </p:spPr>
      </p:pic>
      <p:sp>
        <p:nvSpPr>
          <p:cNvPr id="8" name="Text Placeholder 7"/>
          <p:cNvSpPr>
            <a:spLocks noGrp="1"/>
          </p:cNvSpPr>
          <p:nvPr>
            <p:ph type="body" sz="quarter" idx="10" hasCustomPrompt="1"/>
          </p:nvPr>
        </p:nvSpPr>
        <p:spPr>
          <a:xfrm>
            <a:off x="5052620" y="1933541"/>
            <a:ext cx="5287962" cy="395156"/>
          </a:xfrm>
          <a:prstGeom prst="rect">
            <a:avLst/>
          </a:prstGeom>
        </p:spPr>
        <p:txBody>
          <a:bodyPr/>
          <a:lstStyle>
            <a:lvl1pPr marL="0" indent="0">
              <a:buNone/>
              <a:defRPr sz="2200" b="1" i="0" spc="500" baseline="0">
                <a:solidFill>
                  <a:srgbClr val="1BBC9C"/>
                </a:solidFill>
                <a:latin typeface="Arial Black" charset="0"/>
                <a:ea typeface="Arial Black" charset="0"/>
                <a:cs typeface="Arial Black" charset="0"/>
              </a:defRPr>
            </a:lvl1pPr>
            <a:lvl2pPr marL="457200" indent="0">
              <a:buNone/>
              <a:defRPr/>
            </a:lvl2pPr>
            <a:lvl3pPr marL="914400" indent="0">
              <a:buNone/>
              <a:defRPr/>
            </a:lvl3pPr>
            <a:lvl4pPr marL="1371600" indent="0">
              <a:buNone/>
              <a:defRPr/>
            </a:lvl4pPr>
          </a:lstStyle>
          <a:p>
            <a:pPr lvl="0"/>
            <a:r>
              <a:rPr lang="en-US" dirty="0"/>
              <a:t>PRESENTER NAME</a:t>
            </a:r>
          </a:p>
        </p:txBody>
      </p:sp>
      <p:sp>
        <p:nvSpPr>
          <p:cNvPr id="10" name="Text Placeholder 9"/>
          <p:cNvSpPr>
            <a:spLocks noGrp="1"/>
          </p:cNvSpPr>
          <p:nvPr>
            <p:ph type="body" sz="quarter" idx="11" hasCustomPrompt="1"/>
          </p:nvPr>
        </p:nvSpPr>
        <p:spPr>
          <a:xfrm>
            <a:off x="5052620" y="2328697"/>
            <a:ext cx="5287962" cy="893762"/>
          </a:xfrm>
          <a:prstGeom prst="rect">
            <a:avLst/>
          </a:prstGeom>
        </p:spPr>
        <p:txBody>
          <a:bodyPr/>
          <a:lstStyle>
            <a:lvl1pPr marL="0" indent="0">
              <a:buNone/>
              <a:defRPr sz="2200" b="0" i="0" baseline="0">
                <a:solidFill>
                  <a:schemeClr val="bg2">
                    <a:lumMod val="25000"/>
                  </a:schemeClr>
                </a:solidFill>
                <a:latin typeface="Arial" charset="0"/>
                <a:ea typeface="Arial" charset="0"/>
                <a:cs typeface="Arial" charset="0"/>
              </a:defRPr>
            </a:lvl1pPr>
          </a:lstStyle>
          <a:p>
            <a:pPr lvl="0"/>
            <a:r>
              <a:rPr lang="en-US" dirty="0"/>
              <a:t>Email &amp; Twitter</a:t>
            </a:r>
          </a:p>
        </p:txBody>
      </p:sp>
      <p:sp>
        <p:nvSpPr>
          <p:cNvPr id="12" name="Picture Placeholder 11"/>
          <p:cNvSpPr>
            <a:spLocks noGrp="1"/>
          </p:cNvSpPr>
          <p:nvPr>
            <p:ph type="pic" sz="quarter" idx="12"/>
          </p:nvPr>
        </p:nvSpPr>
        <p:spPr>
          <a:xfrm>
            <a:off x="3224295" y="1857375"/>
            <a:ext cx="1508125" cy="1508125"/>
          </a:xfrm>
          <a:prstGeom prst="ellipse">
            <a:avLst/>
          </a:prstGeom>
        </p:spPr>
        <p:txBody>
          <a:bodyPr/>
          <a:lstStyle/>
          <a:p>
            <a:endParaRPr lang="en-US" dirty="0"/>
          </a:p>
        </p:txBody>
      </p:sp>
    </p:spTree>
    <p:extLst>
      <p:ext uri="{BB962C8B-B14F-4D97-AF65-F5344CB8AC3E}">
        <p14:creationId xmlns:p14="http://schemas.microsoft.com/office/powerpoint/2010/main" val="4200390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D7CAC-D0FC-D641-85E0-C4C5121DEA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BCE41A-A6BB-7145-A47F-0BC09F6CC42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494749-7ACA-DB46-BCA9-A7BFAED31474}"/>
              </a:ext>
            </a:extLst>
          </p:cNvPr>
          <p:cNvSpPr>
            <a:spLocks noGrp="1"/>
          </p:cNvSpPr>
          <p:nvPr>
            <p:ph type="dt" sz="half" idx="10"/>
          </p:nvPr>
        </p:nvSpPr>
        <p:spPr/>
        <p:txBody>
          <a:bodyPr/>
          <a:lstStyle/>
          <a:p>
            <a:fld id="{98A049F9-9E2F-6749-B7F0-6C670928CE4B}" type="datetimeFigureOut">
              <a:rPr lang="en-US" smtClean="0"/>
              <a:t>5/29/2018</a:t>
            </a:fld>
            <a:endParaRPr lang="en-US"/>
          </a:p>
        </p:txBody>
      </p:sp>
      <p:sp>
        <p:nvSpPr>
          <p:cNvPr id="5" name="Footer Placeholder 4">
            <a:extLst>
              <a:ext uri="{FF2B5EF4-FFF2-40B4-BE49-F238E27FC236}">
                <a16:creationId xmlns:a16="http://schemas.microsoft.com/office/drawing/2014/main" id="{AB83C7FD-5A5D-0840-AEFF-32A305C324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471A3C-4720-C44E-892C-64495E25CF48}"/>
              </a:ext>
            </a:extLst>
          </p:cNvPr>
          <p:cNvSpPr>
            <a:spLocks noGrp="1"/>
          </p:cNvSpPr>
          <p:nvPr>
            <p:ph type="sldNum" sz="quarter" idx="12"/>
          </p:nvPr>
        </p:nvSpPr>
        <p:spPr/>
        <p:txBody>
          <a:bodyPr/>
          <a:lstStyle/>
          <a:p>
            <a:fld id="{F87E78AF-8046-7749-B8C3-02C4A33FAFD9}" type="slidenum">
              <a:rPr lang="en-US" smtClean="0"/>
              <a:t>‹#›</a:t>
            </a:fld>
            <a:endParaRPr lang="en-US"/>
          </a:p>
        </p:txBody>
      </p:sp>
    </p:spTree>
    <p:extLst>
      <p:ext uri="{BB962C8B-B14F-4D97-AF65-F5344CB8AC3E}">
        <p14:creationId xmlns:p14="http://schemas.microsoft.com/office/powerpoint/2010/main" val="3331957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AC8E5-205A-374C-BF62-71F58D4A0F0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AD63D-571B-C542-86F4-E59F1E6833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6A2244E-71A5-7B4F-BA72-EA034FD3BCCB}"/>
              </a:ext>
            </a:extLst>
          </p:cNvPr>
          <p:cNvSpPr>
            <a:spLocks noGrp="1"/>
          </p:cNvSpPr>
          <p:nvPr>
            <p:ph type="dt" sz="half" idx="10"/>
          </p:nvPr>
        </p:nvSpPr>
        <p:spPr/>
        <p:txBody>
          <a:bodyPr/>
          <a:lstStyle/>
          <a:p>
            <a:fld id="{98A049F9-9E2F-6749-B7F0-6C670928CE4B}" type="datetimeFigureOut">
              <a:rPr lang="en-US" smtClean="0"/>
              <a:t>5/29/2018</a:t>
            </a:fld>
            <a:endParaRPr lang="en-US"/>
          </a:p>
        </p:txBody>
      </p:sp>
      <p:sp>
        <p:nvSpPr>
          <p:cNvPr id="5" name="Footer Placeholder 4">
            <a:extLst>
              <a:ext uri="{FF2B5EF4-FFF2-40B4-BE49-F238E27FC236}">
                <a16:creationId xmlns:a16="http://schemas.microsoft.com/office/drawing/2014/main" id="{60CE6056-41E4-F74D-8D15-E13F280354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DD9935-7D87-C64D-887C-A96A4D1B66A3}"/>
              </a:ext>
            </a:extLst>
          </p:cNvPr>
          <p:cNvSpPr>
            <a:spLocks noGrp="1"/>
          </p:cNvSpPr>
          <p:nvPr>
            <p:ph type="sldNum" sz="quarter" idx="12"/>
          </p:nvPr>
        </p:nvSpPr>
        <p:spPr/>
        <p:txBody>
          <a:bodyPr/>
          <a:lstStyle/>
          <a:p>
            <a:fld id="{F87E78AF-8046-7749-B8C3-02C4A33FAFD9}" type="slidenum">
              <a:rPr lang="en-US" smtClean="0"/>
              <a:t>‹#›</a:t>
            </a:fld>
            <a:endParaRPr lang="en-US"/>
          </a:p>
        </p:txBody>
      </p:sp>
    </p:spTree>
    <p:extLst>
      <p:ext uri="{BB962C8B-B14F-4D97-AF65-F5344CB8AC3E}">
        <p14:creationId xmlns:p14="http://schemas.microsoft.com/office/powerpoint/2010/main" val="1258164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64AA7-AFDB-5440-8E8C-07C8E72F4C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0BE013-AC04-BB4C-98DF-EDD0567FB70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10BA917-EEA2-A747-82F7-34E29E97C5E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1D7E55-662D-724C-B8E0-639D7E06EE06}"/>
              </a:ext>
            </a:extLst>
          </p:cNvPr>
          <p:cNvSpPr>
            <a:spLocks noGrp="1"/>
          </p:cNvSpPr>
          <p:nvPr>
            <p:ph type="dt" sz="half" idx="10"/>
          </p:nvPr>
        </p:nvSpPr>
        <p:spPr/>
        <p:txBody>
          <a:bodyPr/>
          <a:lstStyle/>
          <a:p>
            <a:fld id="{98A049F9-9E2F-6749-B7F0-6C670928CE4B}" type="datetimeFigureOut">
              <a:rPr lang="en-US" smtClean="0"/>
              <a:t>5/29/2018</a:t>
            </a:fld>
            <a:endParaRPr lang="en-US"/>
          </a:p>
        </p:txBody>
      </p:sp>
      <p:sp>
        <p:nvSpPr>
          <p:cNvPr id="6" name="Footer Placeholder 5">
            <a:extLst>
              <a:ext uri="{FF2B5EF4-FFF2-40B4-BE49-F238E27FC236}">
                <a16:creationId xmlns:a16="http://schemas.microsoft.com/office/drawing/2014/main" id="{9B6B34BD-F435-5040-B640-45B0B8E535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3DD25F-756B-5846-BAD4-53735286A088}"/>
              </a:ext>
            </a:extLst>
          </p:cNvPr>
          <p:cNvSpPr>
            <a:spLocks noGrp="1"/>
          </p:cNvSpPr>
          <p:nvPr>
            <p:ph type="sldNum" sz="quarter" idx="12"/>
          </p:nvPr>
        </p:nvSpPr>
        <p:spPr/>
        <p:txBody>
          <a:bodyPr/>
          <a:lstStyle/>
          <a:p>
            <a:fld id="{F87E78AF-8046-7749-B8C3-02C4A33FAFD9}" type="slidenum">
              <a:rPr lang="en-US" smtClean="0"/>
              <a:t>‹#›</a:t>
            </a:fld>
            <a:endParaRPr lang="en-US"/>
          </a:p>
        </p:txBody>
      </p:sp>
    </p:spTree>
    <p:extLst>
      <p:ext uri="{BB962C8B-B14F-4D97-AF65-F5344CB8AC3E}">
        <p14:creationId xmlns:p14="http://schemas.microsoft.com/office/powerpoint/2010/main" val="1413655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0D0FC-0F03-E74B-BCDD-040FDB5EC12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B3B4ED0-09F5-9E4C-BA97-CD25C4D677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8C1F705-6E92-B94D-BBF9-2D1E7EB867C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CAF340-388A-E347-8DB0-92B0135317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B3605C8-ADDC-4547-9FEE-BB7254AEA42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30B0D8D-F1E5-C24C-AEC0-4FA474AF2756}"/>
              </a:ext>
            </a:extLst>
          </p:cNvPr>
          <p:cNvSpPr>
            <a:spLocks noGrp="1"/>
          </p:cNvSpPr>
          <p:nvPr>
            <p:ph type="dt" sz="half" idx="10"/>
          </p:nvPr>
        </p:nvSpPr>
        <p:spPr/>
        <p:txBody>
          <a:bodyPr/>
          <a:lstStyle/>
          <a:p>
            <a:fld id="{98A049F9-9E2F-6749-B7F0-6C670928CE4B}" type="datetimeFigureOut">
              <a:rPr lang="en-US" smtClean="0"/>
              <a:t>5/29/2018</a:t>
            </a:fld>
            <a:endParaRPr lang="en-US"/>
          </a:p>
        </p:txBody>
      </p:sp>
      <p:sp>
        <p:nvSpPr>
          <p:cNvPr id="8" name="Footer Placeholder 7">
            <a:extLst>
              <a:ext uri="{FF2B5EF4-FFF2-40B4-BE49-F238E27FC236}">
                <a16:creationId xmlns:a16="http://schemas.microsoft.com/office/drawing/2014/main" id="{A4FF2B09-97A4-764F-B6A5-D38EF8A7B40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67A700-6E2C-7149-8014-18D2247131BA}"/>
              </a:ext>
            </a:extLst>
          </p:cNvPr>
          <p:cNvSpPr>
            <a:spLocks noGrp="1"/>
          </p:cNvSpPr>
          <p:nvPr>
            <p:ph type="sldNum" sz="quarter" idx="12"/>
          </p:nvPr>
        </p:nvSpPr>
        <p:spPr/>
        <p:txBody>
          <a:bodyPr/>
          <a:lstStyle/>
          <a:p>
            <a:fld id="{F87E78AF-8046-7749-B8C3-02C4A33FAFD9}" type="slidenum">
              <a:rPr lang="en-US" smtClean="0"/>
              <a:t>‹#›</a:t>
            </a:fld>
            <a:endParaRPr lang="en-US"/>
          </a:p>
        </p:txBody>
      </p:sp>
    </p:spTree>
    <p:extLst>
      <p:ext uri="{BB962C8B-B14F-4D97-AF65-F5344CB8AC3E}">
        <p14:creationId xmlns:p14="http://schemas.microsoft.com/office/powerpoint/2010/main" val="594694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AEFD4-DDB8-6149-A73E-80A77D7DBC6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A9AC324-E8FD-4D41-8BE6-DC1C82AB24F5}"/>
              </a:ext>
            </a:extLst>
          </p:cNvPr>
          <p:cNvSpPr>
            <a:spLocks noGrp="1"/>
          </p:cNvSpPr>
          <p:nvPr>
            <p:ph type="dt" sz="half" idx="10"/>
          </p:nvPr>
        </p:nvSpPr>
        <p:spPr/>
        <p:txBody>
          <a:bodyPr/>
          <a:lstStyle/>
          <a:p>
            <a:fld id="{98A049F9-9E2F-6749-B7F0-6C670928CE4B}" type="datetimeFigureOut">
              <a:rPr lang="en-US" smtClean="0"/>
              <a:t>5/29/2018</a:t>
            </a:fld>
            <a:endParaRPr lang="en-US"/>
          </a:p>
        </p:txBody>
      </p:sp>
      <p:sp>
        <p:nvSpPr>
          <p:cNvPr id="4" name="Footer Placeholder 3">
            <a:extLst>
              <a:ext uri="{FF2B5EF4-FFF2-40B4-BE49-F238E27FC236}">
                <a16:creationId xmlns:a16="http://schemas.microsoft.com/office/drawing/2014/main" id="{95FD2642-69A7-2348-8797-6A53DC6121A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E843E79-B024-284E-AD00-3A8E25A0B68B}"/>
              </a:ext>
            </a:extLst>
          </p:cNvPr>
          <p:cNvSpPr>
            <a:spLocks noGrp="1"/>
          </p:cNvSpPr>
          <p:nvPr>
            <p:ph type="sldNum" sz="quarter" idx="12"/>
          </p:nvPr>
        </p:nvSpPr>
        <p:spPr/>
        <p:txBody>
          <a:bodyPr/>
          <a:lstStyle/>
          <a:p>
            <a:fld id="{F87E78AF-8046-7749-B8C3-02C4A33FAFD9}" type="slidenum">
              <a:rPr lang="en-US" smtClean="0"/>
              <a:t>‹#›</a:t>
            </a:fld>
            <a:endParaRPr lang="en-US"/>
          </a:p>
        </p:txBody>
      </p:sp>
    </p:spTree>
    <p:extLst>
      <p:ext uri="{BB962C8B-B14F-4D97-AF65-F5344CB8AC3E}">
        <p14:creationId xmlns:p14="http://schemas.microsoft.com/office/powerpoint/2010/main" val="2662973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D7449B-93FE-9548-A100-173A706889E1}"/>
              </a:ext>
            </a:extLst>
          </p:cNvPr>
          <p:cNvSpPr>
            <a:spLocks noGrp="1"/>
          </p:cNvSpPr>
          <p:nvPr>
            <p:ph type="dt" sz="half" idx="10"/>
          </p:nvPr>
        </p:nvSpPr>
        <p:spPr/>
        <p:txBody>
          <a:bodyPr/>
          <a:lstStyle/>
          <a:p>
            <a:fld id="{98A049F9-9E2F-6749-B7F0-6C670928CE4B}" type="datetimeFigureOut">
              <a:rPr lang="en-US" smtClean="0"/>
              <a:t>5/29/2018</a:t>
            </a:fld>
            <a:endParaRPr lang="en-US"/>
          </a:p>
        </p:txBody>
      </p:sp>
      <p:sp>
        <p:nvSpPr>
          <p:cNvPr id="3" name="Footer Placeholder 2">
            <a:extLst>
              <a:ext uri="{FF2B5EF4-FFF2-40B4-BE49-F238E27FC236}">
                <a16:creationId xmlns:a16="http://schemas.microsoft.com/office/drawing/2014/main" id="{28F5F0CD-A893-BB40-B288-CDD7F7A379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09C10D-D8A8-494D-AFE4-E7DE40D190BE}"/>
              </a:ext>
            </a:extLst>
          </p:cNvPr>
          <p:cNvSpPr>
            <a:spLocks noGrp="1"/>
          </p:cNvSpPr>
          <p:nvPr>
            <p:ph type="sldNum" sz="quarter" idx="12"/>
          </p:nvPr>
        </p:nvSpPr>
        <p:spPr/>
        <p:txBody>
          <a:bodyPr/>
          <a:lstStyle/>
          <a:p>
            <a:fld id="{F87E78AF-8046-7749-B8C3-02C4A33FAFD9}" type="slidenum">
              <a:rPr lang="en-US" smtClean="0"/>
              <a:t>‹#›</a:t>
            </a:fld>
            <a:endParaRPr lang="en-US"/>
          </a:p>
        </p:txBody>
      </p:sp>
    </p:spTree>
    <p:extLst>
      <p:ext uri="{BB962C8B-B14F-4D97-AF65-F5344CB8AC3E}">
        <p14:creationId xmlns:p14="http://schemas.microsoft.com/office/powerpoint/2010/main" val="833986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DDDE5-F6B9-934A-BAD6-666FE59495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5BFF649-68D0-8D49-BCB8-FC29CFA8BE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0A5979-366E-0C44-B34C-0CC73CBA19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4DA5919-9020-8F4D-8B10-415DFB3635B0}"/>
              </a:ext>
            </a:extLst>
          </p:cNvPr>
          <p:cNvSpPr>
            <a:spLocks noGrp="1"/>
          </p:cNvSpPr>
          <p:nvPr>
            <p:ph type="dt" sz="half" idx="10"/>
          </p:nvPr>
        </p:nvSpPr>
        <p:spPr/>
        <p:txBody>
          <a:bodyPr/>
          <a:lstStyle/>
          <a:p>
            <a:fld id="{98A049F9-9E2F-6749-B7F0-6C670928CE4B}" type="datetimeFigureOut">
              <a:rPr lang="en-US" smtClean="0"/>
              <a:t>5/29/2018</a:t>
            </a:fld>
            <a:endParaRPr lang="en-US"/>
          </a:p>
        </p:txBody>
      </p:sp>
      <p:sp>
        <p:nvSpPr>
          <p:cNvPr id="6" name="Footer Placeholder 5">
            <a:extLst>
              <a:ext uri="{FF2B5EF4-FFF2-40B4-BE49-F238E27FC236}">
                <a16:creationId xmlns:a16="http://schemas.microsoft.com/office/drawing/2014/main" id="{899FDD16-F63B-5B40-A8A0-9762E8A345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AC8B68-2B23-7D4C-A8A0-C4B7F6DCE8B0}"/>
              </a:ext>
            </a:extLst>
          </p:cNvPr>
          <p:cNvSpPr>
            <a:spLocks noGrp="1"/>
          </p:cNvSpPr>
          <p:nvPr>
            <p:ph type="sldNum" sz="quarter" idx="12"/>
          </p:nvPr>
        </p:nvSpPr>
        <p:spPr/>
        <p:txBody>
          <a:bodyPr/>
          <a:lstStyle/>
          <a:p>
            <a:fld id="{F87E78AF-8046-7749-B8C3-02C4A33FAFD9}" type="slidenum">
              <a:rPr lang="en-US" smtClean="0"/>
              <a:t>‹#›</a:t>
            </a:fld>
            <a:endParaRPr lang="en-US"/>
          </a:p>
        </p:txBody>
      </p:sp>
    </p:spTree>
    <p:extLst>
      <p:ext uri="{BB962C8B-B14F-4D97-AF65-F5344CB8AC3E}">
        <p14:creationId xmlns:p14="http://schemas.microsoft.com/office/powerpoint/2010/main" val="3325966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10B49-5CED-E143-984B-6C51A02B2B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CA603C5-9148-004A-A12C-4C1247C2F3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0B1373-D4B0-654E-8330-619AEB43DF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F5CA501-B945-0841-A8C4-2E03D62743EE}"/>
              </a:ext>
            </a:extLst>
          </p:cNvPr>
          <p:cNvSpPr>
            <a:spLocks noGrp="1"/>
          </p:cNvSpPr>
          <p:nvPr>
            <p:ph type="dt" sz="half" idx="10"/>
          </p:nvPr>
        </p:nvSpPr>
        <p:spPr/>
        <p:txBody>
          <a:bodyPr/>
          <a:lstStyle/>
          <a:p>
            <a:fld id="{98A049F9-9E2F-6749-B7F0-6C670928CE4B}" type="datetimeFigureOut">
              <a:rPr lang="en-US" smtClean="0"/>
              <a:t>5/29/2018</a:t>
            </a:fld>
            <a:endParaRPr lang="en-US"/>
          </a:p>
        </p:txBody>
      </p:sp>
      <p:sp>
        <p:nvSpPr>
          <p:cNvPr id="6" name="Footer Placeholder 5">
            <a:extLst>
              <a:ext uri="{FF2B5EF4-FFF2-40B4-BE49-F238E27FC236}">
                <a16:creationId xmlns:a16="http://schemas.microsoft.com/office/drawing/2014/main" id="{399CC344-6653-2745-96CB-7329C2E40D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D482E3-4347-9240-AE10-94AB8CB671DD}"/>
              </a:ext>
            </a:extLst>
          </p:cNvPr>
          <p:cNvSpPr>
            <a:spLocks noGrp="1"/>
          </p:cNvSpPr>
          <p:nvPr>
            <p:ph type="sldNum" sz="quarter" idx="12"/>
          </p:nvPr>
        </p:nvSpPr>
        <p:spPr/>
        <p:txBody>
          <a:bodyPr/>
          <a:lstStyle/>
          <a:p>
            <a:fld id="{F87E78AF-8046-7749-B8C3-02C4A33FAFD9}" type="slidenum">
              <a:rPr lang="en-US" smtClean="0"/>
              <a:t>‹#›</a:t>
            </a:fld>
            <a:endParaRPr lang="en-US"/>
          </a:p>
        </p:txBody>
      </p:sp>
    </p:spTree>
    <p:extLst>
      <p:ext uri="{BB962C8B-B14F-4D97-AF65-F5344CB8AC3E}">
        <p14:creationId xmlns:p14="http://schemas.microsoft.com/office/powerpoint/2010/main" val="3764435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1CAE48-5CF4-FB46-8D25-B18F381587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BBAC381-FB00-B246-8266-7F5BEE7A2E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DB9904-16FE-324E-93ED-DDDC50A66B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A049F9-9E2F-6749-B7F0-6C670928CE4B}" type="datetimeFigureOut">
              <a:rPr lang="en-US" smtClean="0"/>
              <a:t>5/29/2018</a:t>
            </a:fld>
            <a:endParaRPr lang="en-US"/>
          </a:p>
        </p:txBody>
      </p:sp>
      <p:sp>
        <p:nvSpPr>
          <p:cNvPr id="5" name="Footer Placeholder 4">
            <a:extLst>
              <a:ext uri="{FF2B5EF4-FFF2-40B4-BE49-F238E27FC236}">
                <a16:creationId xmlns:a16="http://schemas.microsoft.com/office/drawing/2014/main" id="{3440D1E3-B458-6C46-8D60-2256B7F243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7442A9E-5C38-E744-A890-AF80634F50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7E78AF-8046-7749-B8C3-02C4A33FAFD9}" type="slidenum">
              <a:rPr lang="en-US" smtClean="0"/>
              <a:t>‹#›</a:t>
            </a:fld>
            <a:endParaRPr lang="en-US"/>
          </a:p>
        </p:txBody>
      </p:sp>
    </p:spTree>
    <p:extLst>
      <p:ext uri="{BB962C8B-B14F-4D97-AF65-F5344CB8AC3E}">
        <p14:creationId xmlns:p14="http://schemas.microsoft.com/office/powerpoint/2010/main" val="1364124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6" r:id="rId15"/>
    <p:sldLayoutId id="2147483667" r:id="rId16"/>
    <p:sldLayoutId id="2147483668" r:id="rId17"/>
    <p:sldLayoutId id="2147483669"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16.jpe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hyperlink" Target="http://www.mckinsey.com/business-functions/digital-mckinsey/our-insights/Where-machines-could-replace-humans-and-where-they-cant-yet"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8" Type="http://schemas.openxmlformats.org/officeDocument/2006/relationships/image" Target="../media/image31.jpeg"/><Relationship Id="rId13" Type="http://schemas.openxmlformats.org/officeDocument/2006/relationships/image" Target="../media/image36.jpeg"/><Relationship Id="rId18" Type="http://schemas.openxmlformats.org/officeDocument/2006/relationships/image" Target="../media/image10.png"/><Relationship Id="rId3" Type="http://schemas.openxmlformats.org/officeDocument/2006/relationships/image" Target="../media/image26.jpeg"/><Relationship Id="rId7" Type="http://schemas.openxmlformats.org/officeDocument/2006/relationships/image" Target="../media/image30.jpeg"/><Relationship Id="rId12" Type="http://schemas.openxmlformats.org/officeDocument/2006/relationships/image" Target="../media/image35.jpeg"/><Relationship Id="rId17" Type="http://schemas.openxmlformats.org/officeDocument/2006/relationships/image" Target="../media/image40.jpeg"/><Relationship Id="rId2" Type="http://schemas.openxmlformats.org/officeDocument/2006/relationships/notesSlide" Target="../notesSlides/notesSlide20.xml"/><Relationship Id="rId16" Type="http://schemas.openxmlformats.org/officeDocument/2006/relationships/image" Target="../media/image39.png"/><Relationship Id="rId1" Type="http://schemas.openxmlformats.org/officeDocument/2006/relationships/slideLayout" Target="../slideLayouts/slideLayout14.xml"/><Relationship Id="rId6" Type="http://schemas.openxmlformats.org/officeDocument/2006/relationships/image" Target="../media/image29.jpeg"/><Relationship Id="rId11" Type="http://schemas.openxmlformats.org/officeDocument/2006/relationships/image" Target="../media/image34.jpeg"/><Relationship Id="rId5" Type="http://schemas.openxmlformats.org/officeDocument/2006/relationships/image" Target="../media/image28.jpeg"/><Relationship Id="rId15" Type="http://schemas.openxmlformats.org/officeDocument/2006/relationships/image" Target="../media/image38.jpeg"/><Relationship Id="rId10" Type="http://schemas.openxmlformats.org/officeDocument/2006/relationships/image" Target="../media/image33.jpeg"/><Relationship Id="rId4" Type="http://schemas.openxmlformats.org/officeDocument/2006/relationships/image" Target="../media/image27.png"/><Relationship Id="rId9" Type="http://schemas.openxmlformats.org/officeDocument/2006/relationships/image" Target="../media/image32.jpeg"/><Relationship Id="rId14" Type="http://schemas.openxmlformats.org/officeDocument/2006/relationships/image" Target="../media/image37.jpe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5.tiff"/><Relationship Id="rId2" Type="http://schemas.openxmlformats.org/officeDocument/2006/relationships/notesSlide" Target="../notesSlides/notesSlide25.xml"/><Relationship Id="rId1" Type="http://schemas.openxmlformats.org/officeDocument/2006/relationships/slideLayout" Target="../slideLayouts/slideLayout13.xml"/><Relationship Id="rId5" Type="http://schemas.openxmlformats.org/officeDocument/2006/relationships/image" Target="../media/image47.tiff"/><Relationship Id="rId4" Type="http://schemas.openxmlformats.org/officeDocument/2006/relationships/image" Target="../media/image46.tiff"/></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png"/><Relationship Id="rId7" Type="http://schemas.openxmlformats.org/officeDocument/2006/relationships/diagramColors" Target="../diagrams/colors1.xml"/><Relationship Id="rId2" Type="http://schemas.openxmlformats.org/officeDocument/2006/relationships/notesSlide" Target="../notesSlides/notesSlide28.xml"/><Relationship Id="rId1" Type="http://schemas.openxmlformats.org/officeDocument/2006/relationships/slideLayout" Target="../slideLayouts/slideLayout1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hyperlink" Target="mailto:aloyd@jff.org" TargetMode="External"/><Relationship Id="rId2" Type="http://schemas.openxmlformats.org/officeDocument/2006/relationships/notesSlide" Target="../notesSlides/notesSlide33.xml"/><Relationship Id="rId1" Type="http://schemas.openxmlformats.org/officeDocument/2006/relationships/slideLayout" Target="../slideLayouts/slideLayout18.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C96E7D5-3CC6-494C-A3AC-0850FFCDF87C}"/>
              </a:ext>
            </a:extLst>
          </p:cNvPr>
          <p:cNvSpPr>
            <a:spLocks noGrp="1"/>
          </p:cNvSpPr>
          <p:nvPr>
            <p:ph type="body" sz="quarter" idx="11"/>
          </p:nvPr>
        </p:nvSpPr>
        <p:spPr/>
        <p:txBody>
          <a:bodyPr/>
          <a:lstStyle/>
          <a:p>
            <a:r>
              <a:rPr lang="en-US" dirty="0"/>
              <a:t>Career Pathways for the Evolving World of Work</a:t>
            </a:r>
          </a:p>
        </p:txBody>
      </p:sp>
      <p:sp>
        <p:nvSpPr>
          <p:cNvPr id="7" name="Text Placeholder 6">
            <a:extLst>
              <a:ext uri="{FF2B5EF4-FFF2-40B4-BE49-F238E27FC236}">
                <a16:creationId xmlns:a16="http://schemas.microsoft.com/office/drawing/2014/main" id="{5537BAEF-3EB9-2347-BAC8-7065FB88B3D9}"/>
              </a:ext>
            </a:extLst>
          </p:cNvPr>
          <p:cNvSpPr>
            <a:spLocks noGrp="1"/>
          </p:cNvSpPr>
          <p:nvPr>
            <p:ph type="body" sz="quarter" idx="13"/>
          </p:nvPr>
        </p:nvSpPr>
        <p:spPr/>
        <p:txBody>
          <a:bodyPr/>
          <a:lstStyle/>
          <a:p>
            <a:r>
              <a:rPr lang="en-US" dirty="0"/>
              <a:t>Rachel Pleasants McDonnell</a:t>
            </a:r>
          </a:p>
          <a:p>
            <a:endParaRPr lang="en-US" dirty="0"/>
          </a:p>
        </p:txBody>
      </p:sp>
    </p:spTree>
    <p:extLst>
      <p:ext uri="{BB962C8B-B14F-4D97-AF65-F5344CB8AC3E}">
        <p14:creationId xmlns:p14="http://schemas.microsoft.com/office/powerpoint/2010/main" val="508192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12064" y="4476966"/>
            <a:ext cx="2039341" cy="892552"/>
          </a:xfrm>
          <a:prstGeom prst="rect">
            <a:avLst/>
          </a:prstGeom>
          <a:noFill/>
        </p:spPr>
        <p:txBody>
          <a:bodyPr wrap="none" rtlCol="0">
            <a:spAutoFit/>
          </a:bodyPr>
          <a:lstStyle/>
          <a:p>
            <a:pPr algn="ctr"/>
            <a:r>
              <a:rPr lang="en-US" sz="2600" dirty="0">
                <a:latin typeface="Arial" charset="0"/>
                <a:ea typeface="Arial" charset="0"/>
                <a:cs typeface="Arial" charset="0"/>
              </a:rPr>
              <a:t>Employment</a:t>
            </a:r>
          </a:p>
          <a:p>
            <a:pPr algn="ctr"/>
            <a:r>
              <a:rPr lang="en-US" sz="2600" dirty="0">
                <a:latin typeface="Arial" charset="0"/>
                <a:ea typeface="Arial" charset="0"/>
                <a:cs typeface="Arial" charset="0"/>
              </a:rPr>
              <a:t>Status</a:t>
            </a:r>
          </a:p>
        </p:txBody>
      </p:sp>
      <p:sp>
        <p:nvSpPr>
          <p:cNvPr id="6" name="TextBox 5"/>
          <p:cNvSpPr txBox="1"/>
          <p:nvPr/>
        </p:nvSpPr>
        <p:spPr>
          <a:xfrm>
            <a:off x="6405986" y="4503647"/>
            <a:ext cx="2422843" cy="892552"/>
          </a:xfrm>
          <a:prstGeom prst="rect">
            <a:avLst/>
          </a:prstGeom>
          <a:noFill/>
        </p:spPr>
        <p:txBody>
          <a:bodyPr wrap="none" rtlCol="0">
            <a:spAutoFit/>
          </a:bodyPr>
          <a:lstStyle/>
          <a:p>
            <a:pPr algn="ctr"/>
            <a:r>
              <a:rPr lang="en-US" sz="2600" dirty="0">
                <a:latin typeface="Arial" charset="0"/>
                <a:ea typeface="Arial" charset="0"/>
                <a:cs typeface="Arial" charset="0"/>
              </a:rPr>
              <a:t>Nature of Work</a:t>
            </a:r>
          </a:p>
          <a:p>
            <a:pPr algn="ctr"/>
            <a:endParaRPr lang="en-US" sz="2600" dirty="0">
              <a:latin typeface="Arial" charset="0"/>
              <a:ea typeface="Arial" charset="0"/>
              <a:cs typeface="Arial" charset="0"/>
            </a:endParaRPr>
          </a:p>
        </p:txBody>
      </p:sp>
      <p:sp>
        <p:nvSpPr>
          <p:cNvPr id="7" name="TextBox 6"/>
          <p:cNvSpPr txBox="1"/>
          <p:nvPr/>
        </p:nvSpPr>
        <p:spPr>
          <a:xfrm>
            <a:off x="9692073" y="4476966"/>
            <a:ext cx="2021707" cy="892552"/>
          </a:xfrm>
          <a:prstGeom prst="rect">
            <a:avLst/>
          </a:prstGeom>
          <a:noFill/>
        </p:spPr>
        <p:txBody>
          <a:bodyPr wrap="none" rtlCol="0">
            <a:spAutoFit/>
          </a:bodyPr>
          <a:lstStyle/>
          <a:p>
            <a:pPr algn="ctr"/>
            <a:r>
              <a:rPr lang="en-US" sz="2600" dirty="0">
                <a:latin typeface="Arial" charset="0"/>
                <a:ea typeface="Arial" charset="0"/>
                <a:cs typeface="Arial" charset="0"/>
              </a:rPr>
              <a:t>Accelerating</a:t>
            </a:r>
          </a:p>
          <a:p>
            <a:pPr algn="ctr"/>
            <a:r>
              <a:rPr lang="en-US" sz="2600" dirty="0">
                <a:latin typeface="Arial" charset="0"/>
                <a:ea typeface="Arial" charset="0"/>
                <a:cs typeface="Arial" charset="0"/>
              </a:rPr>
              <a:t>Change</a:t>
            </a:r>
          </a:p>
        </p:txBody>
      </p:sp>
      <p:sp>
        <p:nvSpPr>
          <p:cNvPr id="11" name="TextBox 10"/>
          <p:cNvSpPr txBox="1"/>
          <p:nvPr/>
        </p:nvSpPr>
        <p:spPr>
          <a:xfrm>
            <a:off x="819106" y="363015"/>
            <a:ext cx="10820400" cy="1323439"/>
          </a:xfrm>
          <a:prstGeom prst="rect">
            <a:avLst/>
          </a:prstGeom>
          <a:noFill/>
        </p:spPr>
        <p:txBody>
          <a:bodyPr wrap="square" rtlCol="0">
            <a:spAutoFit/>
          </a:bodyPr>
          <a:lstStyle/>
          <a:p>
            <a:pPr algn="ctr"/>
            <a:r>
              <a:rPr lang="en-US" sz="4000" spc="500" baseline="0" dirty="0">
                <a:solidFill>
                  <a:srgbClr val="3B3838"/>
                </a:solidFill>
                <a:latin typeface="Arial" charset="0"/>
                <a:ea typeface="Arial" charset="0"/>
                <a:cs typeface="Arial" charset="0"/>
              </a:rPr>
              <a:t>MAJOR THEMES SHAPING</a:t>
            </a:r>
          </a:p>
          <a:p>
            <a:pPr algn="ctr"/>
            <a:r>
              <a:rPr lang="en-US" sz="4000" b="1" spc="500" dirty="0">
                <a:solidFill>
                  <a:srgbClr val="1BBC9C"/>
                </a:solidFill>
                <a:latin typeface="Arial Black" charset="0"/>
                <a:cs typeface="Arial Black" charset="0"/>
              </a:rPr>
              <a:t>THE FUTURE OF WORK</a:t>
            </a:r>
          </a:p>
        </p:txBody>
      </p:sp>
      <p:pic>
        <p:nvPicPr>
          <p:cNvPr id="9" name="Picture 8"/>
          <p:cNvPicPr>
            <a:picLocks noChangeAspect="1"/>
          </p:cNvPicPr>
          <p:nvPr/>
        </p:nvPicPr>
        <p:blipFill>
          <a:blip r:embed="rId3">
            <a:clrChange>
              <a:clrFrom>
                <a:srgbClr val="FFFFFF"/>
              </a:clrFrom>
              <a:clrTo>
                <a:srgbClr val="FFFFFF">
                  <a:alpha val="0"/>
                </a:srgbClr>
              </a:clrTo>
            </a:clrChange>
            <a:duotone>
              <a:prstClr val="black"/>
              <a:srgbClr val="1BBC9C">
                <a:tint val="45000"/>
                <a:satMod val="400000"/>
              </a:srgbClr>
            </a:duotone>
            <a:extLst>
              <a:ext uri="{28A0092B-C50C-407E-A947-70E740481C1C}">
                <a14:useLocalDpi xmlns:a14="http://schemas.microsoft.com/office/drawing/2010/main"/>
              </a:ext>
            </a:extLst>
          </a:blip>
          <a:stretch>
            <a:fillRect/>
          </a:stretch>
        </p:blipFill>
        <p:spPr>
          <a:xfrm>
            <a:off x="354647" y="1984374"/>
            <a:ext cx="2371771" cy="2371771"/>
          </a:xfrm>
          <a:prstGeom prst="rect">
            <a:avLst/>
          </a:prstGeom>
        </p:spPr>
      </p:pic>
      <p:pic>
        <p:nvPicPr>
          <p:cNvPr id="10" name="Picture 9"/>
          <p:cNvPicPr>
            <a:picLocks noChangeAspect="1"/>
          </p:cNvPicPr>
          <p:nvPr/>
        </p:nvPicPr>
        <p:blipFill>
          <a:blip r:embed="rId4">
            <a:clrChange>
              <a:clrFrom>
                <a:srgbClr val="FFFFFF"/>
              </a:clrFrom>
              <a:clrTo>
                <a:srgbClr val="FFFFFF">
                  <a:alpha val="0"/>
                </a:srgbClr>
              </a:clrTo>
            </a:clrChange>
            <a:duotone>
              <a:prstClr val="black"/>
              <a:srgbClr val="1BBC9C">
                <a:tint val="45000"/>
                <a:satMod val="400000"/>
              </a:srgbClr>
            </a:duotone>
            <a:extLst>
              <a:ext uri="{28A0092B-C50C-407E-A947-70E740481C1C}">
                <a14:useLocalDpi xmlns:a14="http://schemas.microsoft.com/office/drawing/2010/main"/>
              </a:ext>
            </a:extLst>
          </a:blip>
          <a:stretch>
            <a:fillRect/>
          </a:stretch>
        </p:blipFill>
        <p:spPr>
          <a:xfrm>
            <a:off x="6474236" y="1902701"/>
            <a:ext cx="2371771" cy="2371771"/>
          </a:xfrm>
          <a:prstGeom prst="rect">
            <a:avLst/>
          </a:prstGeom>
        </p:spPr>
      </p:pic>
      <p:pic>
        <p:nvPicPr>
          <p:cNvPr id="12" name="Picture 11"/>
          <p:cNvPicPr>
            <a:picLocks noChangeAspect="1"/>
          </p:cNvPicPr>
          <p:nvPr/>
        </p:nvPicPr>
        <p:blipFill>
          <a:blip r:embed="rId5">
            <a:duotone>
              <a:prstClr val="black"/>
              <a:srgbClr val="1BBC9C">
                <a:tint val="45000"/>
                <a:satMod val="400000"/>
              </a:srgbClr>
            </a:duotone>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521418" y="1902701"/>
            <a:ext cx="2363018" cy="2363018"/>
          </a:xfrm>
          <a:prstGeom prst="rect">
            <a:avLst/>
          </a:prstGeom>
        </p:spPr>
      </p:pic>
      <p:pic>
        <p:nvPicPr>
          <p:cNvPr id="13" name="Picture 12"/>
          <p:cNvPicPr>
            <a:picLocks noChangeAspect="1"/>
          </p:cNvPicPr>
          <p:nvPr/>
        </p:nvPicPr>
        <p:blipFill>
          <a:blip r:embed="rId6" cstate="screen">
            <a:duotone>
              <a:prstClr val="black"/>
              <a:srgbClr val="1BBC9C">
                <a:tint val="45000"/>
                <a:satMod val="400000"/>
              </a:srgbClr>
            </a:duotone>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401829" y="1883212"/>
            <a:ext cx="2396996" cy="2396996"/>
          </a:xfrm>
          <a:prstGeom prst="rect">
            <a:avLst/>
          </a:prstGeom>
        </p:spPr>
      </p:pic>
      <p:sp>
        <p:nvSpPr>
          <p:cNvPr id="14" name="Content Placeholder 2"/>
          <p:cNvSpPr txBox="1">
            <a:spLocks/>
          </p:cNvSpPr>
          <p:nvPr/>
        </p:nvSpPr>
        <p:spPr>
          <a:xfrm>
            <a:off x="354647" y="4503647"/>
            <a:ext cx="2368614" cy="1123195"/>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2600" dirty="0">
                <a:latin typeface="Arial" charset="0"/>
                <a:ea typeface="Arial" charset="0"/>
                <a:cs typeface="Arial" charset="0"/>
              </a:rPr>
              <a:t>Automation, Robotics, AI</a:t>
            </a:r>
          </a:p>
          <a:p>
            <a:pPr algn="ctr"/>
            <a:endParaRPr lang="en-US" sz="2600" dirty="0">
              <a:latin typeface="Arial" charset="0"/>
              <a:ea typeface="Arial" charset="0"/>
              <a:cs typeface="Arial" charset="0"/>
            </a:endParaRPr>
          </a:p>
        </p:txBody>
      </p:sp>
      <p:pic>
        <p:nvPicPr>
          <p:cNvPr id="15" name="Picture 14">
            <a:extLst>
              <a:ext uri="{FF2B5EF4-FFF2-40B4-BE49-F238E27FC236}">
                <a16:creationId xmlns:a16="http://schemas.microsoft.com/office/drawing/2014/main" id="{78369062-0829-F247-9534-648E718E29A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34152" y="5524743"/>
            <a:ext cx="1458564" cy="953549"/>
          </a:xfrm>
          <a:prstGeom prst="rect">
            <a:avLst/>
          </a:prstGeom>
        </p:spPr>
      </p:pic>
    </p:spTree>
    <p:extLst>
      <p:ext uri="{BB962C8B-B14F-4D97-AF65-F5344CB8AC3E}">
        <p14:creationId xmlns:p14="http://schemas.microsoft.com/office/powerpoint/2010/main" val="163539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8" y="560849"/>
            <a:ext cx="12192000" cy="596409"/>
          </a:xfrm>
          <a:prstGeom prst="rect">
            <a:avLst/>
          </a:prstGeom>
        </p:spPr>
        <p:txBody>
          <a:bodyPr>
            <a:normAutofit fontScale="90000"/>
          </a:bodyPr>
          <a:lstStyle/>
          <a:p>
            <a:r>
              <a:rPr lang="en-US" dirty="0"/>
              <a:t>TRENDS IN </a:t>
            </a:r>
            <a:r>
              <a:rPr lang="en-US" b="1" dirty="0">
                <a:solidFill>
                  <a:srgbClr val="1BBC9C"/>
                </a:solidFill>
                <a:latin typeface="Arial Black" charset="0"/>
                <a:ea typeface="+mn-ea"/>
                <a:cs typeface="Arial Black" charset="0"/>
              </a:rPr>
              <a:t>THE FUTURE OF WORK</a:t>
            </a:r>
          </a:p>
        </p:txBody>
      </p:sp>
      <p:sp>
        <p:nvSpPr>
          <p:cNvPr id="7" name="Text Placeholder 6">
            <a:extLst>
              <a:ext uri="{FF2B5EF4-FFF2-40B4-BE49-F238E27FC236}">
                <a16:creationId xmlns:a16="http://schemas.microsoft.com/office/drawing/2014/main" id="{A9001492-85E1-B04F-873D-57FD5DE152FA}"/>
              </a:ext>
            </a:extLst>
          </p:cNvPr>
          <p:cNvSpPr>
            <a:spLocks noGrp="1"/>
          </p:cNvSpPr>
          <p:nvPr>
            <p:ph type="body" sz="quarter" idx="10"/>
          </p:nvPr>
        </p:nvSpPr>
        <p:spPr/>
        <p:txBody>
          <a:bodyPr/>
          <a:lstStyle/>
          <a:p>
            <a:endParaRPr lang="en-US"/>
          </a:p>
        </p:txBody>
      </p:sp>
      <p:sp>
        <p:nvSpPr>
          <p:cNvPr id="9" name="Text Placeholder 8">
            <a:extLst>
              <a:ext uri="{FF2B5EF4-FFF2-40B4-BE49-F238E27FC236}">
                <a16:creationId xmlns:a16="http://schemas.microsoft.com/office/drawing/2014/main" id="{6CE29680-A69A-194A-9C9F-E6C18065BE55}"/>
              </a:ext>
            </a:extLst>
          </p:cNvPr>
          <p:cNvSpPr>
            <a:spLocks noGrp="1"/>
          </p:cNvSpPr>
          <p:nvPr>
            <p:ph type="body" sz="quarter" idx="11"/>
          </p:nvPr>
        </p:nvSpPr>
        <p:spPr/>
        <p:txBody>
          <a:bodyPr/>
          <a:lstStyle/>
          <a:p>
            <a:endParaRPr lang="en-US"/>
          </a:p>
        </p:txBody>
      </p:sp>
      <p:sp>
        <p:nvSpPr>
          <p:cNvPr id="10" name="Text Placeholder 9">
            <a:extLst>
              <a:ext uri="{FF2B5EF4-FFF2-40B4-BE49-F238E27FC236}">
                <a16:creationId xmlns:a16="http://schemas.microsoft.com/office/drawing/2014/main" id="{D6101720-6F66-484A-B2A2-150816BDF399}"/>
              </a:ext>
            </a:extLst>
          </p:cNvPr>
          <p:cNvSpPr>
            <a:spLocks noGrp="1"/>
          </p:cNvSpPr>
          <p:nvPr>
            <p:ph type="body" sz="quarter" idx="12"/>
          </p:nvPr>
        </p:nvSpPr>
        <p:spPr/>
        <p:txBody>
          <a:bodyPr/>
          <a:lstStyle/>
          <a:p>
            <a:endParaRPr lang="en-US"/>
          </a:p>
        </p:txBody>
      </p:sp>
      <p:pic>
        <p:nvPicPr>
          <p:cNvPr id="8" name="Content Placeholder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2339" y="1275496"/>
            <a:ext cx="11349317" cy="4328914"/>
          </a:xfrm>
          <a:prstGeom prst="rect">
            <a:avLst/>
          </a:prstGeom>
        </p:spPr>
      </p:pic>
      <p:pic>
        <p:nvPicPr>
          <p:cNvPr id="11" name="Picture 10">
            <a:extLst>
              <a:ext uri="{FF2B5EF4-FFF2-40B4-BE49-F238E27FC236}">
                <a16:creationId xmlns:a16="http://schemas.microsoft.com/office/drawing/2014/main" id="{BD2D20B3-73F3-D346-9A01-031B91E2573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4152" y="5524743"/>
            <a:ext cx="1458564" cy="953549"/>
          </a:xfrm>
          <a:prstGeom prst="rect">
            <a:avLst/>
          </a:prstGeom>
        </p:spPr>
      </p:pic>
    </p:spTree>
    <p:extLst>
      <p:ext uri="{BB962C8B-B14F-4D97-AF65-F5344CB8AC3E}">
        <p14:creationId xmlns:p14="http://schemas.microsoft.com/office/powerpoint/2010/main" val="321190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557" y="442418"/>
            <a:ext cx="4898572" cy="1325563"/>
          </a:xfrm>
        </p:spPr>
        <p:txBody>
          <a:bodyPr>
            <a:normAutofit fontScale="90000"/>
          </a:bodyPr>
          <a:lstStyle/>
          <a:p>
            <a:r>
              <a:rPr lang="en-US" dirty="0"/>
              <a:t>SUCEPTIBILITY TO </a:t>
            </a:r>
            <a:br>
              <a:rPr lang="en-US" dirty="0"/>
            </a:br>
            <a:r>
              <a:rPr lang="en-US" b="1" dirty="0">
                <a:solidFill>
                  <a:srgbClr val="EA5134"/>
                </a:solidFill>
                <a:latin typeface="Arial Black" charset="0"/>
                <a:ea typeface="Arial Black" charset="0"/>
                <a:cs typeface="Arial Black" charset="0"/>
              </a:rPr>
              <a:t>AUTOMATION</a:t>
            </a:r>
          </a:p>
        </p:txBody>
      </p:sp>
      <p:sp>
        <p:nvSpPr>
          <p:cNvPr id="4" name="Text Placeholder 3"/>
          <p:cNvSpPr>
            <a:spLocks noGrp="1"/>
          </p:cNvSpPr>
          <p:nvPr>
            <p:ph type="body" sz="quarter" idx="13"/>
          </p:nvPr>
        </p:nvSpPr>
        <p:spPr>
          <a:xfrm>
            <a:off x="375557" y="2158968"/>
            <a:ext cx="5012872" cy="3624943"/>
          </a:xfrm>
        </p:spPr>
        <p:txBody>
          <a:bodyPr/>
          <a:lstStyle/>
          <a:p>
            <a:pPr>
              <a:spcBef>
                <a:spcPts val="400"/>
              </a:spcBef>
              <a:spcAft>
                <a:spcPts val="0"/>
              </a:spcAft>
            </a:pPr>
            <a:r>
              <a:rPr lang="en-US" dirty="0"/>
              <a:t>Telemarketers: 99%</a:t>
            </a:r>
          </a:p>
          <a:p>
            <a:pPr>
              <a:spcBef>
                <a:spcPts val="400"/>
              </a:spcBef>
              <a:spcAft>
                <a:spcPts val="0"/>
              </a:spcAft>
            </a:pPr>
            <a:r>
              <a:rPr lang="en-US" dirty="0"/>
              <a:t>Cashiers: 97%</a:t>
            </a:r>
          </a:p>
          <a:p>
            <a:pPr>
              <a:spcBef>
                <a:spcPts val="400"/>
              </a:spcBef>
              <a:spcAft>
                <a:spcPts val="0"/>
              </a:spcAft>
            </a:pPr>
            <a:r>
              <a:rPr lang="en-US" dirty="0"/>
              <a:t>Delivery Drivers: 98%</a:t>
            </a:r>
          </a:p>
          <a:p>
            <a:pPr>
              <a:spcBef>
                <a:spcPts val="400"/>
              </a:spcBef>
              <a:spcAft>
                <a:spcPts val="0"/>
              </a:spcAft>
            </a:pPr>
            <a:r>
              <a:rPr lang="en-US" dirty="0"/>
              <a:t>Restaurant Cooks/Food Prep: 96%</a:t>
            </a:r>
          </a:p>
          <a:p>
            <a:pPr>
              <a:spcBef>
                <a:spcPts val="400"/>
              </a:spcBef>
              <a:spcAft>
                <a:spcPts val="0"/>
              </a:spcAft>
            </a:pPr>
            <a:r>
              <a:rPr lang="en-US" dirty="0"/>
              <a:t>Janitorial Staff: 94%</a:t>
            </a:r>
          </a:p>
          <a:p>
            <a:pPr>
              <a:spcBef>
                <a:spcPts val="400"/>
              </a:spcBef>
              <a:spcAft>
                <a:spcPts val="0"/>
              </a:spcAft>
            </a:pPr>
            <a:r>
              <a:rPr lang="en-US" dirty="0"/>
              <a:t>Hotel Clerks: 94%</a:t>
            </a:r>
          </a:p>
          <a:p>
            <a:pPr>
              <a:spcBef>
                <a:spcPts val="400"/>
              </a:spcBef>
              <a:spcAft>
                <a:spcPts val="0"/>
              </a:spcAft>
            </a:pPr>
            <a:r>
              <a:rPr lang="en-US" dirty="0"/>
              <a:t>Carpenters: 72%</a:t>
            </a:r>
          </a:p>
          <a:p>
            <a:pPr>
              <a:spcBef>
                <a:spcPts val="400"/>
              </a:spcBef>
              <a:spcAft>
                <a:spcPts val="0"/>
              </a:spcAft>
            </a:pPr>
            <a:r>
              <a:rPr lang="en-US" dirty="0"/>
              <a:t>Machinists: 64%</a:t>
            </a:r>
          </a:p>
          <a:p>
            <a:pPr>
              <a:spcBef>
                <a:spcPts val="400"/>
              </a:spcBef>
              <a:spcAft>
                <a:spcPts val="0"/>
              </a:spcAft>
            </a:pPr>
            <a:r>
              <a:rPr lang="en-US" dirty="0"/>
              <a:t>Clergy: 0.8%</a:t>
            </a:r>
          </a:p>
          <a:p>
            <a:endParaRPr lang="en-US" dirty="0"/>
          </a:p>
        </p:txBody>
      </p:sp>
      <p:pic>
        <p:nvPicPr>
          <p:cNvPr id="6" name="Picture Placeholder 5" descr="ttp://www.motherjones.com/files/robots_a_630_1.jpg"/>
          <p:cNvPicPr>
            <a:picLocks noGrp="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bwMode="auto">
          <a:prstGeom prst="rect">
            <a:avLst/>
          </a:prstGeom>
          <a:noFill/>
          <a:ln>
            <a:noFill/>
          </a:ln>
        </p:spPr>
      </p:pic>
      <p:pic>
        <p:nvPicPr>
          <p:cNvPr id="8" name="Picture 7">
            <a:extLst>
              <a:ext uri="{FF2B5EF4-FFF2-40B4-BE49-F238E27FC236}">
                <a16:creationId xmlns:a16="http://schemas.microsoft.com/office/drawing/2014/main" id="{027946C3-05FC-5B4F-A368-A056D68B607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4152" y="5641383"/>
            <a:ext cx="1280150" cy="836909"/>
          </a:xfrm>
          <a:prstGeom prst="rect">
            <a:avLst/>
          </a:prstGeom>
        </p:spPr>
      </p:pic>
    </p:spTree>
    <p:extLst>
      <p:ext uri="{BB962C8B-B14F-4D97-AF65-F5344CB8AC3E}">
        <p14:creationId xmlns:p14="http://schemas.microsoft.com/office/powerpoint/2010/main" val="3612218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10243" y="6273225"/>
            <a:ext cx="11881757" cy="584775"/>
          </a:xfrm>
          <a:prstGeom prst="rect">
            <a:avLst/>
          </a:prstGeom>
          <a:noFill/>
        </p:spPr>
        <p:txBody>
          <a:bodyPr wrap="square" rtlCol="0">
            <a:spAutoFit/>
          </a:bodyPr>
          <a:lstStyle/>
          <a:p>
            <a:r>
              <a:rPr lang="en-US" sz="1600" dirty="0">
                <a:latin typeface="Arial" charset="0"/>
                <a:ea typeface="Arial" charset="0"/>
                <a:cs typeface="Arial" charset="0"/>
              </a:rPr>
              <a:t>Source: McKinsey (2016), </a:t>
            </a:r>
            <a:r>
              <a:rPr lang="en-US" sz="1600" dirty="0">
                <a:latin typeface="Arial" charset="0"/>
                <a:ea typeface="Arial" charset="0"/>
                <a:cs typeface="Arial" charset="0"/>
                <a:hlinkClick r:id="rId3"/>
              </a:rPr>
              <a:t>http://www.mckinsey.com/business-functions/digital-mckinsey/our-insights/Where-machines-could-replace-humans-and-where-they-cant-yet</a:t>
            </a:r>
            <a:r>
              <a:rPr lang="en-US" sz="1600" dirty="0">
                <a:latin typeface="Arial" charset="0"/>
                <a:ea typeface="Arial" charset="0"/>
                <a:cs typeface="Arial" charset="0"/>
              </a:rPr>
              <a:t> </a:t>
            </a:r>
          </a:p>
        </p:txBody>
      </p:sp>
      <p:pic>
        <p:nvPicPr>
          <p:cNvPr id="4" name="Picture 3" descr="/Users/nanderson/Desktop/Screen Shot 2016-12-04 at 10.29.11 PM.png"/>
          <p:cNvPicPr/>
          <p:nvPr/>
        </p:nvPicPr>
        <p:blipFill>
          <a:blip r:embed="rId4">
            <a:extLst>
              <a:ext uri="{28A0092B-C50C-407E-A947-70E740481C1C}">
                <a14:useLocalDpi xmlns:a14="http://schemas.microsoft.com/office/drawing/2010/main"/>
              </a:ext>
            </a:extLst>
          </a:blip>
          <a:srcRect/>
          <a:stretch>
            <a:fillRect/>
          </a:stretch>
        </p:blipFill>
        <p:spPr bwMode="auto">
          <a:xfrm>
            <a:off x="718457" y="332469"/>
            <a:ext cx="10907486" cy="5908100"/>
          </a:xfrm>
          <a:prstGeom prst="rect">
            <a:avLst/>
          </a:prstGeom>
          <a:noFill/>
          <a:ln>
            <a:noFill/>
          </a:ln>
        </p:spPr>
      </p:pic>
    </p:spTree>
    <p:extLst>
      <p:ext uri="{BB962C8B-B14F-4D97-AF65-F5344CB8AC3E}">
        <p14:creationId xmlns:p14="http://schemas.microsoft.com/office/powerpoint/2010/main" val="3199800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tps://cdn.static-economist.com/sites/default/files/images/print-edition/20160625_SRC661.pn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844746" y="491497"/>
            <a:ext cx="5585253" cy="623745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11778" y="445994"/>
            <a:ext cx="4812722" cy="1938992"/>
          </a:xfrm>
          <a:prstGeom prst="rect">
            <a:avLst/>
          </a:prstGeom>
          <a:noFill/>
        </p:spPr>
        <p:txBody>
          <a:bodyPr wrap="square" rtlCol="0">
            <a:spAutoFit/>
          </a:bodyPr>
          <a:lstStyle/>
          <a:p>
            <a:r>
              <a:rPr lang="en-US" sz="4000" spc="500" baseline="0" dirty="0">
                <a:latin typeface="Arial" charset="0"/>
                <a:ea typeface="Arial" charset="0"/>
                <a:cs typeface="Arial" charset="0"/>
              </a:rPr>
              <a:t>A</a:t>
            </a:r>
            <a:r>
              <a:rPr lang="en-US" sz="4000" spc="500" baseline="0" dirty="0">
                <a:solidFill>
                  <a:srgbClr val="34495E"/>
                </a:solidFill>
                <a:latin typeface="Arial" charset="0"/>
                <a:ea typeface="Arial" charset="0"/>
                <a:cs typeface="Arial" charset="0"/>
              </a:rPr>
              <a:t> </a:t>
            </a:r>
            <a:r>
              <a:rPr lang="en-US" sz="4000" b="1" spc="500" dirty="0">
                <a:solidFill>
                  <a:srgbClr val="EA5134"/>
                </a:solidFill>
                <a:latin typeface="Arial" charset="0"/>
                <a:ea typeface="Arial" charset="0"/>
                <a:cs typeface="Arial" charset="0"/>
              </a:rPr>
              <a:t>CHANGING</a:t>
            </a:r>
          </a:p>
          <a:p>
            <a:r>
              <a:rPr lang="en-US" sz="4000" spc="500" dirty="0">
                <a:latin typeface="Arial" charset="0"/>
                <a:ea typeface="Arial" charset="0"/>
                <a:cs typeface="Arial" charset="0"/>
              </a:rPr>
              <a:t>ECONOMY</a:t>
            </a:r>
          </a:p>
          <a:p>
            <a:endParaRPr lang="en-US" sz="4000" b="1" spc="500" dirty="0">
              <a:solidFill>
                <a:srgbClr val="FF8300"/>
              </a:solidFill>
              <a:latin typeface="Futura PT" charset="0"/>
              <a:ea typeface="Futura PT" charset="0"/>
              <a:cs typeface="Futura PT" charset="0"/>
            </a:endParaRPr>
          </a:p>
        </p:txBody>
      </p:sp>
      <p:sp>
        <p:nvSpPr>
          <p:cNvPr id="8" name="TextBox 7"/>
          <p:cNvSpPr txBox="1"/>
          <p:nvPr/>
        </p:nvSpPr>
        <p:spPr>
          <a:xfrm>
            <a:off x="5844746" y="230550"/>
            <a:ext cx="5585253" cy="430887"/>
          </a:xfrm>
          <a:prstGeom prst="rect">
            <a:avLst/>
          </a:prstGeom>
          <a:noFill/>
        </p:spPr>
        <p:txBody>
          <a:bodyPr wrap="square" rtlCol="0">
            <a:spAutoFit/>
          </a:bodyPr>
          <a:lstStyle/>
          <a:p>
            <a:r>
              <a:rPr lang="en-US" sz="2200" b="1" cap="all" dirty="0">
                <a:solidFill>
                  <a:srgbClr val="3B3838"/>
                </a:solidFill>
                <a:latin typeface="Arial" charset="0"/>
                <a:ea typeface="Arial" charset="0"/>
                <a:cs typeface="Arial" charset="0"/>
              </a:rPr>
              <a:t>U.S. Employment, by type of work</a:t>
            </a:r>
          </a:p>
        </p:txBody>
      </p:sp>
      <p:pic>
        <p:nvPicPr>
          <p:cNvPr id="9" name="Picture 8">
            <a:extLst>
              <a:ext uri="{FF2B5EF4-FFF2-40B4-BE49-F238E27FC236}">
                <a16:creationId xmlns:a16="http://schemas.microsoft.com/office/drawing/2014/main" id="{086AB732-91EE-864C-B16D-FB5FB956C28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4152" y="5641383"/>
            <a:ext cx="1280150" cy="836909"/>
          </a:xfrm>
          <a:prstGeom prst="rect">
            <a:avLst/>
          </a:prstGeom>
        </p:spPr>
      </p:pic>
    </p:spTree>
    <p:extLst>
      <p:ext uri="{BB962C8B-B14F-4D97-AF65-F5344CB8AC3E}">
        <p14:creationId xmlns:p14="http://schemas.microsoft.com/office/powerpoint/2010/main" val="355430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652" y="864747"/>
            <a:ext cx="4485935" cy="1325563"/>
          </a:xfrm>
        </p:spPr>
        <p:txBody>
          <a:bodyPr>
            <a:normAutofit fontScale="90000"/>
          </a:bodyPr>
          <a:lstStyle/>
          <a:p>
            <a:r>
              <a:rPr lang="en-US" dirty="0"/>
              <a:t>TRENDS IN </a:t>
            </a:r>
            <a:r>
              <a:rPr lang="en-US" b="1" dirty="0">
                <a:solidFill>
                  <a:srgbClr val="EA5134"/>
                </a:solidFill>
                <a:latin typeface="Arial Black" charset="0"/>
                <a:ea typeface="Arial Black" charset="0"/>
                <a:cs typeface="Arial Black" charset="0"/>
              </a:rPr>
              <a:t>THE FUTURE OF WORK</a:t>
            </a:r>
          </a:p>
        </p:txBody>
      </p:sp>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728248" y="2190310"/>
            <a:ext cx="7067692" cy="4517672"/>
          </a:xfrm>
          <a:prstGeom prst="rect">
            <a:avLst/>
          </a:prstGeom>
        </p:spPr>
      </p:pic>
      <p:sp>
        <p:nvSpPr>
          <p:cNvPr id="4" name="TextBox 3"/>
          <p:cNvSpPr txBox="1"/>
          <p:nvPr/>
        </p:nvSpPr>
        <p:spPr>
          <a:xfrm>
            <a:off x="5201587" y="1420869"/>
            <a:ext cx="6121014" cy="769441"/>
          </a:xfrm>
          <a:prstGeom prst="rect">
            <a:avLst/>
          </a:prstGeom>
          <a:noFill/>
        </p:spPr>
        <p:txBody>
          <a:bodyPr wrap="square" rtlCol="0">
            <a:spAutoFit/>
          </a:bodyPr>
          <a:lstStyle/>
          <a:p>
            <a:pPr algn="ctr"/>
            <a:r>
              <a:rPr lang="en-US" sz="2200" b="1" cap="all" dirty="0">
                <a:solidFill>
                  <a:srgbClr val="3B3838"/>
                </a:solidFill>
                <a:latin typeface="Arial" charset="0"/>
                <a:ea typeface="Arial" charset="0"/>
                <a:cs typeface="Arial" charset="0"/>
              </a:rPr>
              <a:t>SHARE OF JOBS WITH HIGHLY AUTOMATABLE SKILLS, BY EDUCATION</a:t>
            </a:r>
          </a:p>
        </p:txBody>
      </p:sp>
      <p:sp>
        <p:nvSpPr>
          <p:cNvPr id="3" name="Oval 2"/>
          <p:cNvSpPr/>
          <p:nvPr/>
        </p:nvSpPr>
        <p:spPr>
          <a:xfrm>
            <a:off x="6970241" y="4233335"/>
            <a:ext cx="2583706" cy="2133600"/>
          </a:xfrm>
          <a:prstGeom prst="ellipse">
            <a:avLst/>
          </a:prstGeom>
          <a:noFill/>
          <a:ln w="31750">
            <a:solidFill>
              <a:srgbClr val="117D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CF4BB51-F60D-9641-ADE6-F15D228D564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54647" y="5626842"/>
            <a:ext cx="1349804" cy="882446"/>
          </a:xfrm>
          <a:prstGeom prst="rect">
            <a:avLst/>
          </a:prstGeom>
        </p:spPr>
      </p:pic>
    </p:spTree>
    <p:extLst>
      <p:ext uri="{BB962C8B-B14F-4D97-AF65-F5344CB8AC3E}">
        <p14:creationId xmlns:p14="http://schemas.microsoft.com/office/powerpoint/2010/main" val="4083717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b="1" dirty="0">
                <a:solidFill>
                  <a:srgbClr val="EA5134"/>
                </a:solidFill>
                <a:latin typeface="Arial Black" charset="0"/>
                <a:ea typeface="Arial Black" charset="0"/>
                <a:cs typeface="Arial Black" charset="0"/>
              </a:rPr>
              <a:t>1099</a:t>
            </a:r>
            <a:r>
              <a:rPr lang="en-US" dirty="0"/>
              <a:t> ECONOMY</a:t>
            </a:r>
          </a:p>
        </p:txBody>
      </p:sp>
      <p:sp>
        <p:nvSpPr>
          <p:cNvPr id="3" name="Text Placeholder 2"/>
          <p:cNvSpPr>
            <a:spLocks noGrp="1"/>
          </p:cNvSpPr>
          <p:nvPr>
            <p:ph type="body" sz="quarter" idx="13"/>
          </p:nvPr>
        </p:nvSpPr>
        <p:spPr>
          <a:xfrm>
            <a:off x="4958499" y="4170362"/>
            <a:ext cx="7119937" cy="5375275"/>
          </a:xfrm>
        </p:spPr>
        <p:txBody>
          <a:bodyPr/>
          <a:lstStyle/>
          <a:p>
            <a:pPr marL="0" indent="0">
              <a:spcAft>
                <a:spcPts val="1200"/>
              </a:spcAft>
              <a:buNone/>
            </a:pPr>
            <a:r>
              <a:rPr lang="en-US" sz="3200" dirty="0"/>
              <a:t>A growing share of the economy</a:t>
            </a:r>
            <a:endParaRPr lang="en-US" sz="1800" dirty="0"/>
          </a:p>
          <a:p>
            <a:pPr marL="0" indent="0">
              <a:spcAft>
                <a:spcPts val="1200"/>
              </a:spcAft>
              <a:buNone/>
            </a:pPr>
            <a:r>
              <a:rPr lang="en-US" sz="3200" dirty="0"/>
              <a:t>Goes beyond the Gig Economy</a:t>
            </a:r>
            <a:endParaRPr lang="en-US" sz="1400" dirty="0"/>
          </a:p>
          <a:p>
            <a:pPr marL="0" indent="0">
              <a:spcAft>
                <a:spcPts val="1200"/>
              </a:spcAft>
              <a:buNone/>
            </a:pPr>
            <a:r>
              <a:rPr lang="en-US" sz="3200" dirty="0"/>
              <a:t>Growth rate is accelerating</a:t>
            </a: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958499" y="864747"/>
            <a:ext cx="4323092" cy="2973387"/>
          </a:xfrm>
          <a:prstGeom prst="rect">
            <a:avLst/>
          </a:prstGeom>
        </p:spPr>
      </p:pic>
      <p:pic>
        <p:nvPicPr>
          <p:cNvPr id="5" name="Picture 4">
            <a:extLst>
              <a:ext uri="{FF2B5EF4-FFF2-40B4-BE49-F238E27FC236}">
                <a16:creationId xmlns:a16="http://schemas.microsoft.com/office/drawing/2014/main" id="{A11F0D29-A569-AB47-B3C0-95245920C84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4152" y="5641383"/>
            <a:ext cx="1280150" cy="836909"/>
          </a:xfrm>
          <a:prstGeom prst="rect">
            <a:avLst/>
          </a:prstGeom>
        </p:spPr>
      </p:pic>
    </p:spTree>
    <p:extLst>
      <p:ext uri="{BB962C8B-B14F-4D97-AF65-F5344CB8AC3E}">
        <p14:creationId xmlns:p14="http://schemas.microsoft.com/office/powerpoint/2010/main" val="1077418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800100" y="584634"/>
            <a:ext cx="10553700" cy="596409"/>
          </a:xfrm>
        </p:spPr>
        <p:txBody>
          <a:bodyPr>
            <a:normAutofit fontScale="90000"/>
          </a:bodyPr>
          <a:lstStyle/>
          <a:p>
            <a:r>
              <a:rPr lang="en-US" b="1" dirty="0">
                <a:solidFill>
                  <a:srgbClr val="EA5134"/>
                </a:solidFill>
                <a:latin typeface="Arial Black" charset="0"/>
                <a:ea typeface="Arial Black" charset="0"/>
                <a:cs typeface="Arial Black" charset="0"/>
              </a:rPr>
              <a:t>ALTERNATIVE WORK </a:t>
            </a:r>
            <a:r>
              <a:rPr lang="en-US" dirty="0"/>
              <a:t>ARRANGEMENTS</a:t>
            </a:r>
          </a:p>
        </p:txBody>
      </p:sp>
      <p:sp>
        <p:nvSpPr>
          <p:cNvPr id="11" name="Text Placeholder 10"/>
          <p:cNvSpPr>
            <a:spLocks noGrp="1"/>
          </p:cNvSpPr>
          <p:nvPr>
            <p:ph type="body" sz="quarter" idx="10"/>
          </p:nvPr>
        </p:nvSpPr>
        <p:spPr>
          <a:xfrm>
            <a:off x="800100" y="1979790"/>
            <a:ext cx="4996543" cy="3279775"/>
          </a:xfrm>
        </p:spPr>
        <p:txBody>
          <a:bodyPr/>
          <a:lstStyle/>
          <a:p>
            <a:pPr marL="471488" lvl="1" indent="-14288"/>
            <a:r>
              <a:rPr lang="en-US" sz="3000" b="1" dirty="0">
                <a:solidFill>
                  <a:srgbClr val="5ECBD4"/>
                </a:solidFill>
                <a:latin typeface="Arial" charset="0"/>
                <a:ea typeface="Arial" charset="0"/>
                <a:cs typeface="Arial" charset="0"/>
              </a:rPr>
              <a:t>EMPLOYERS BENEFIT</a:t>
            </a:r>
          </a:p>
          <a:p>
            <a:pPr marL="471488" lvl="1" indent="-14288"/>
            <a:r>
              <a:rPr lang="en-US" sz="3000" dirty="0">
                <a:latin typeface="Arial" charset="0"/>
                <a:ea typeface="Arial" charset="0"/>
                <a:cs typeface="Arial" charset="0"/>
              </a:rPr>
              <a:t>On demand work</a:t>
            </a:r>
          </a:p>
          <a:p>
            <a:pPr lvl="1"/>
            <a:r>
              <a:rPr lang="en-US" sz="3000" dirty="0">
                <a:latin typeface="Arial" charset="0"/>
                <a:ea typeface="Arial" charset="0"/>
                <a:cs typeface="Arial" charset="0"/>
              </a:rPr>
              <a:t>Lower costs</a:t>
            </a:r>
          </a:p>
          <a:p>
            <a:pPr lvl="1"/>
            <a:r>
              <a:rPr lang="en-US" sz="3000" dirty="0">
                <a:latin typeface="Arial" charset="0"/>
                <a:ea typeface="Arial" charset="0"/>
                <a:cs typeface="Arial" charset="0"/>
              </a:rPr>
              <a:t>Easier to hire/fire</a:t>
            </a:r>
          </a:p>
        </p:txBody>
      </p:sp>
      <p:sp>
        <p:nvSpPr>
          <p:cNvPr id="12" name="Text Placeholder 11"/>
          <p:cNvSpPr>
            <a:spLocks noGrp="1"/>
          </p:cNvSpPr>
          <p:nvPr>
            <p:ph type="body" sz="quarter" idx="11"/>
          </p:nvPr>
        </p:nvSpPr>
        <p:spPr>
          <a:xfrm>
            <a:off x="6076950" y="1983823"/>
            <a:ext cx="5176158" cy="3279775"/>
          </a:xfrm>
        </p:spPr>
        <p:txBody>
          <a:bodyPr>
            <a:normAutofit fontScale="85000" lnSpcReduction="20000"/>
          </a:bodyPr>
          <a:lstStyle/>
          <a:p>
            <a:pPr lvl="1"/>
            <a:r>
              <a:rPr lang="en-US" sz="3000" b="1" dirty="0">
                <a:solidFill>
                  <a:srgbClr val="5ECBD4"/>
                </a:solidFill>
                <a:latin typeface="Arial" charset="0"/>
                <a:ea typeface="Arial" charset="0"/>
                <a:cs typeface="Arial" charset="0"/>
              </a:rPr>
              <a:t>EMPLOYEES DO NOT</a:t>
            </a:r>
          </a:p>
          <a:p>
            <a:pPr lvl="1"/>
            <a:r>
              <a:rPr lang="en-US" sz="3000" dirty="0">
                <a:latin typeface="Arial" charset="0"/>
                <a:ea typeface="Arial" charset="0"/>
                <a:cs typeface="Arial" charset="0"/>
              </a:rPr>
              <a:t>Loss of pension</a:t>
            </a:r>
          </a:p>
          <a:p>
            <a:pPr lvl="1"/>
            <a:r>
              <a:rPr lang="en-US" sz="3000" dirty="0">
                <a:latin typeface="Arial" charset="0"/>
                <a:ea typeface="Arial" charset="0"/>
                <a:cs typeface="Arial" charset="0"/>
              </a:rPr>
              <a:t>Loss of healthcare </a:t>
            </a:r>
          </a:p>
          <a:p>
            <a:pPr lvl="1"/>
            <a:r>
              <a:rPr lang="en-US" sz="3000" dirty="0">
                <a:latin typeface="Arial" charset="0"/>
                <a:ea typeface="Arial" charset="0"/>
                <a:cs typeface="Arial" charset="0"/>
              </a:rPr>
              <a:t>Loss of unemployment insurance</a:t>
            </a:r>
          </a:p>
          <a:p>
            <a:pPr lvl="1"/>
            <a:r>
              <a:rPr lang="en-US" sz="3000" dirty="0">
                <a:latin typeface="Arial" charset="0"/>
                <a:ea typeface="Arial" charset="0"/>
                <a:cs typeface="Arial" charset="0"/>
              </a:rPr>
              <a:t>Loss of retirement assistance</a:t>
            </a:r>
          </a:p>
          <a:p>
            <a:pPr lvl="1"/>
            <a:r>
              <a:rPr lang="en-US" sz="3000" dirty="0">
                <a:latin typeface="Arial" charset="0"/>
                <a:ea typeface="Arial" charset="0"/>
                <a:cs typeface="Arial" charset="0"/>
              </a:rPr>
              <a:t>No overtime, holiday or sick leave</a:t>
            </a:r>
          </a:p>
          <a:p>
            <a:pPr lvl="1"/>
            <a:r>
              <a:rPr lang="en-US" sz="3000" dirty="0">
                <a:latin typeface="Arial" charset="0"/>
                <a:ea typeface="Arial" charset="0"/>
                <a:cs typeface="Arial" charset="0"/>
              </a:rPr>
              <a:t>Other lost benefits</a:t>
            </a:r>
          </a:p>
          <a:p>
            <a:endParaRPr lang="en-US" sz="3000" dirty="0"/>
          </a:p>
        </p:txBody>
      </p:sp>
      <p:pic>
        <p:nvPicPr>
          <p:cNvPr id="6" name="Picture 5">
            <a:extLst>
              <a:ext uri="{FF2B5EF4-FFF2-40B4-BE49-F238E27FC236}">
                <a16:creationId xmlns:a16="http://schemas.microsoft.com/office/drawing/2014/main" id="{6C497A32-2746-0149-B72E-AFCB30B0163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4152" y="5660044"/>
            <a:ext cx="1280150" cy="836909"/>
          </a:xfrm>
          <a:prstGeom prst="rect">
            <a:avLst/>
          </a:prstGeom>
        </p:spPr>
      </p:pic>
    </p:spTree>
    <p:extLst>
      <p:ext uri="{BB962C8B-B14F-4D97-AF65-F5344CB8AC3E}">
        <p14:creationId xmlns:p14="http://schemas.microsoft.com/office/powerpoint/2010/main" val="254675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F604215-CD27-D540-AD3F-20B683EF8FA5}"/>
              </a:ext>
            </a:extLst>
          </p:cNvPr>
          <p:cNvPicPr>
            <a:picLocks noChangeAspect="1"/>
          </p:cNvPicPr>
          <p:nvPr/>
        </p:nvPicPr>
        <p:blipFill>
          <a:blip r:embed="rId3"/>
          <a:stretch>
            <a:fillRect/>
          </a:stretch>
        </p:blipFill>
        <p:spPr>
          <a:xfrm>
            <a:off x="0" y="0"/>
            <a:ext cx="12192000" cy="6989736"/>
          </a:xfrm>
          <a:prstGeom prst="rect">
            <a:avLst/>
          </a:prstGeom>
        </p:spPr>
      </p:pic>
    </p:spTree>
    <p:extLst>
      <p:ext uri="{BB962C8B-B14F-4D97-AF65-F5344CB8AC3E}">
        <p14:creationId xmlns:p14="http://schemas.microsoft.com/office/powerpoint/2010/main" val="8390871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86AB732-91EE-864C-B16D-FB5FB956C2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4152" y="5641383"/>
            <a:ext cx="1280150" cy="836909"/>
          </a:xfrm>
          <a:prstGeom prst="rect">
            <a:avLst/>
          </a:prstGeom>
        </p:spPr>
      </p:pic>
      <p:pic>
        <p:nvPicPr>
          <p:cNvPr id="3" name="Picture 2">
            <a:extLst>
              <a:ext uri="{FF2B5EF4-FFF2-40B4-BE49-F238E27FC236}">
                <a16:creationId xmlns:a16="http://schemas.microsoft.com/office/drawing/2014/main" id="{1A5A2C37-2203-F345-BF61-A7B0243AB187}"/>
              </a:ext>
            </a:extLst>
          </p:cNvPr>
          <p:cNvPicPr>
            <a:picLocks noChangeAspect="1"/>
          </p:cNvPicPr>
          <p:nvPr/>
        </p:nvPicPr>
        <p:blipFill>
          <a:blip r:embed="rId4"/>
          <a:stretch>
            <a:fillRect/>
          </a:stretch>
        </p:blipFill>
        <p:spPr>
          <a:xfrm>
            <a:off x="4602997" y="508473"/>
            <a:ext cx="7385647" cy="5247425"/>
          </a:xfrm>
          <a:prstGeom prst="rect">
            <a:avLst/>
          </a:prstGeom>
        </p:spPr>
      </p:pic>
      <p:sp>
        <p:nvSpPr>
          <p:cNvPr id="4" name="TextBox 3">
            <a:extLst>
              <a:ext uri="{FF2B5EF4-FFF2-40B4-BE49-F238E27FC236}">
                <a16:creationId xmlns:a16="http://schemas.microsoft.com/office/drawing/2014/main" id="{FB5417CB-4EB2-554A-83D7-DBDC337B7503}"/>
              </a:ext>
            </a:extLst>
          </p:cNvPr>
          <p:cNvSpPr txBox="1"/>
          <p:nvPr/>
        </p:nvSpPr>
        <p:spPr>
          <a:xfrm>
            <a:off x="4934381" y="6478292"/>
            <a:ext cx="7773105" cy="276999"/>
          </a:xfrm>
          <a:prstGeom prst="rect">
            <a:avLst/>
          </a:prstGeom>
          <a:noFill/>
        </p:spPr>
        <p:txBody>
          <a:bodyPr wrap="square" rtlCol="0">
            <a:spAutoFit/>
          </a:bodyPr>
          <a:lstStyle/>
          <a:p>
            <a:r>
              <a:rPr lang="en-US" sz="1200" i="1" dirty="0"/>
              <a:t>Source: http://</a:t>
            </a:r>
            <a:r>
              <a:rPr lang="en-US" sz="1200" i="1" dirty="0" err="1"/>
              <a:t>www.stradaeducation.org</a:t>
            </a:r>
            <a:r>
              <a:rPr lang="en-US" sz="1200" i="1" dirty="0"/>
              <a:t>/leaders-in-higher-education-innovation-offer-wish-list-for-new-president/</a:t>
            </a:r>
          </a:p>
        </p:txBody>
      </p:sp>
      <p:sp>
        <p:nvSpPr>
          <p:cNvPr id="5" name="TextBox 4"/>
          <p:cNvSpPr txBox="1"/>
          <p:nvPr/>
        </p:nvSpPr>
        <p:spPr>
          <a:xfrm>
            <a:off x="711778" y="445994"/>
            <a:ext cx="4812722" cy="2554545"/>
          </a:xfrm>
          <a:prstGeom prst="rect">
            <a:avLst/>
          </a:prstGeom>
          <a:noFill/>
        </p:spPr>
        <p:txBody>
          <a:bodyPr wrap="square" rtlCol="0">
            <a:spAutoFit/>
          </a:bodyPr>
          <a:lstStyle/>
          <a:p>
            <a:r>
              <a:rPr lang="en-US" sz="4000" b="1" spc="500" dirty="0">
                <a:solidFill>
                  <a:srgbClr val="EA5134"/>
                </a:solidFill>
                <a:latin typeface="Arial" charset="0"/>
                <a:ea typeface="Arial" charset="0"/>
                <a:cs typeface="Arial" charset="0"/>
              </a:rPr>
              <a:t>RE-ENGAGING</a:t>
            </a:r>
          </a:p>
          <a:p>
            <a:r>
              <a:rPr lang="en-US" sz="4000" spc="500" dirty="0">
                <a:latin typeface="Arial" charset="0"/>
                <a:ea typeface="Arial" charset="0"/>
                <a:cs typeface="Arial" charset="0"/>
              </a:rPr>
              <a:t>THE OTHER 90%</a:t>
            </a:r>
          </a:p>
          <a:p>
            <a:endParaRPr lang="en-US" sz="4000" b="1" spc="500" dirty="0">
              <a:solidFill>
                <a:srgbClr val="FF8300"/>
              </a:solidFill>
              <a:latin typeface="Futura PT" charset="0"/>
              <a:ea typeface="Futura PT" charset="0"/>
              <a:cs typeface="Futura PT" charset="0"/>
            </a:endParaRPr>
          </a:p>
        </p:txBody>
      </p:sp>
    </p:spTree>
    <p:extLst>
      <p:ext uri="{BB962C8B-B14F-4D97-AF65-F5344CB8AC3E}">
        <p14:creationId xmlns:p14="http://schemas.microsoft.com/office/powerpoint/2010/main" val="1506567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93E6279-8F32-E947-86D0-69074A5F2E8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595"/>
          <a:stretch/>
        </p:blipFill>
        <p:spPr>
          <a:xfrm rot="5400000">
            <a:off x="5748977" y="140514"/>
            <a:ext cx="5728398" cy="6471501"/>
          </a:xfrm>
          <a:prstGeom prst="rect">
            <a:avLst/>
          </a:prstGeom>
        </p:spPr>
      </p:pic>
      <p:sp>
        <p:nvSpPr>
          <p:cNvPr id="10" name="Rectangle 9">
            <a:extLst>
              <a:ext uri="{FF2B5EF4-FFF2-40B4-BE49-F238E27FC236}">
                <a16:creationId xmlns:a16="http://schemas.microsoft.com/office/drawing/2014/main" id="{E568BAA6-C963-FA4D-9DC5-93B82612DA69}"/>
              </a:ext>
            </a:extLst>
          </p:cNvPr>
          <p:cNvSpPr/>
          <p:nvPr/>
        </p:nvSpPr>
        <p:spPr>
          <a:xfrm>
            <a:off x="447101" y="958334"/>
            <a:ext cx="3809826" cy="1323439"/>
          </a:xfrm>
          <a:prstGeom prst="rect">
            <a:avLst/>
          </a:prstGeom>
        </p:spPr>
        <p:txBody>
          <a:bodyPr wrap="none">
            <a:spAutoFit/>
          </a:bodyPr>
          <a:lstStyle/>
          <a:p>
            <a:r>
              <a:rPr lang="en-US" sz="4000" dirty="0">
                <a:latin typeface="Arial" panose="020B0604020202020204" pitchFamily="34" charset="0"/>
                <a:cs typeface="Arial" panose="020B0604020202020204" pitchFamily="34" charset="0"/>
              </a:rPr>
              <a:t>MY </a:t>
            </a:r>
          </a:p>
          <a:p>
            <a:r>
              <a:rPr lang="en-US" sz="4000" b="1" dirty="0">
                <a:solidFill>
                  <a:srgbClr val="47C8AF"/>
                </a:solidFill>
                <a:latin typeface="Arial" panose="020B0604020202020204" pitchFamily="34" charset="0"/>
                <a:cs typeface="Arial" panose="020B0604020202020204" pitchFamily="34" charset="0"/>
              </a:rPr>
              <a:t>CAREER PATH</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09978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Picture 6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09603" y="2463534"/>
            <a:ext cx="1872649" cy="2782438"/>
          </a:xfrm>
          <a:prstGeom prst="rect">
            <a:avLst/>
          </a:prstGeom>
        </p:spPr>
      </p:pic>
      <p:pic>
        <p:nvPicPr>
          <p:cNvPr id="63" name="Picture 6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63999" y="2775086"/>
            <a:ext cx="7271391" cy="2166101"/>
          </a:xfrm>
          <a:prstGeom prst="rect">
            <a:avLst/>
          </a:prstGeom>
        </p:spPr>
      </p:pic>
      <p:sp>
        <p:nvSpPr>
          <p:cNvPr id="3" name="Title 2">
            <a:extLst>
              <a:ext uri="{FF2B5EF4-FFF2-40B4-BE49-F238E27FC236}">
                <a16:creationId xmlns:a16="http://schemas.microsoft.com/office/drawing/2014/main" id="{BB7DF412-1FE7-2249-9C77-606CD3396010}"/>
              </a:ext>
            </a:extLst>
          </p:cNvPr>
          <p:cNvSpPr>
            <a:spLocks noGrp="1"/>
          </p:cNvSpPr>
          <p:nvPr>
            <p:ph type="title"/>
          </p:nvPr>
        </p:nvSpPr>
        <p:spPr>
          <a:xfrm>
            <a:off x="715652" y="864747"/>
            <a:ext cx="10960256" cy="1325563"/>
          </a:xfrm>
        </p:spPr>
        <p:txBody>
          <a:bodyPr/>
          <a:lstStyle/>
          <a:p>
            <a:pPr algn="ctr"/>
            <a:r>
              <a:rPr lang="en-US" dirty="0"/>
              <a:t>SEAMLESS TO/THROUGH </a:t>
            </a:r>
            <a:r>
              <a:rPr lang="en-US" b="1" dirty="0">
                <a:solidFill>
                  <a:srgbClr val="EA5134"/>
                </a:solidFill>
              </a:rPr>
              <a:t>CREDENTIALS</a:t>
            </a:r>
          </a:p>
        </p:txBody>
      </p:sp>
      <p:sp>
        <p:nvSpPr>
          <p:cNvPr id="4" name="Slide Number Placeholder 3"/>
          <p:cNvSpPr>
            <a:spLocks noGrp="1"/>
          </p:cNvSpPr>
          <p:nvPr>
            <p:ph type="sldNum" sz="quarter" idx="4294967295"/>
          </p:nvPr>
        </p:nvSpPr>
        <p:spPr>
          <a:xfrm>
            <a:off x="291226" y="361684"/>
            <a:ext cx="0" cy="0"/>
          </a:xfrm>
        </p:spPr>
        <p:txBody>
          <a:bodyPr/>
          <a:lstStyle/>
          <a:p>
            <a:endParaRPr lang="en-US" dirty="0"/>
          </a:p>
        </p:txBody>
      </p:sp>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83854" y="4933509"/>
            <a:ext cx="952500" cy="597401"/>
          </a:xfrm>
          <a:prstGeom prst="rect">
            <a:avLst/>
          </a:prstGeom>
        </p:spPr>
      </p:pic>
      <p:pic>
        <p:nvPicPr>
          <p:cNvPr id="5" name="Picture 4"/>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83854" y="2190310"/>
            <a:ext cx="952500" cy="597401"/>
          </a:xfrm>
          <a:prstGeom prst="rect">
            <a:avLst/>
          </a:prstGeom>
        </p:spPr>
      </p:pic>
      <p:pic>
        <p:nvPicPr>
          <p:cNvPr id="10" name="Picture 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369997" y="4474656"/>
            <a:ext cx="774206" cy="774206"/>
          </a:xfrm>
          <a:prstGeom prst="rect">
            <a:avLst/>
          </a:prstGeom>
        </p:spPr>
      </p:pic>
      <p:pic>
        <p:nvPicPr>
          <p:cNvPr id="11" name="Picture 10"/>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254963" y="4474656"/>
            <a:ext cx="774206" cy="774206"/>
          </a:xfrm>
          <a:prstGeom prst="rect">
            <a:avLst/>
          </a:prstGeom>
        </p:spPr>
      </p:pic>
      <p:pic>
        <p:nvPicPr>
          <p:cNvPr id="12" name="Picture 11"/>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198640" y="4474656"/>
            <a:ext cx="774206" cy="774206"/>
          </a:xfrm>
          <a:prstGeom prst="rect">
            <a:avLst/>
          </a:prstGeom>
        </p:spPr>
      </p:pic>
      <p:pic>
        <p:nvPicPr>
          <p:cNvPr id="13" name="Picture 12"/>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149327" y="4474656"/>
            <a:ext cx="774206" cy="774206"/>
          </a:xfrm>
          <a:prstGeom prst="rect">
            <a:avLst/>
          </a:prstGeom>
        </p:spPr>
      </p:pic>
      <p:pic>
        <p:nvPicPr>
          <p:cNvPr id="14" name="Picture 13"/>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120856" y="4474656"/>
            <a:ext cx="774206" cy="774206"/>
          </a:xfrm>
          <a:prstGeom prst="rect">
            <a:avLst/>
          </a:prstGeom>
        </p:spPr>
      </p:pic>
      <p:pic>
        <p:nvPicPr>
          <p:cNvPr id="15" name="Picture 14"/>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176417" y="2655558"/>
            <a:ext cx="3045110" cy="234239"/>
          </a:xfrm>
          <a:prstGeom prst="rect">
            <a:avLst/>
          </a:prstGeom>
        </p:spPr>
      </p:pic>
      <p:pic>
        <p:nvPicPr>
          <p:cNvPr id="16" name="Picture 15"/>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3148179" y="2654165"/>
            <a:ext cx="1963860" cy="241840"/>
          </a:xfrm>
          <a:prstGeom prst="rect">
            <a:avLst/>
          </a:prstGeom>
        </p:spPr>
      </p:pic>
      <p:cxnSp>
        <p:nvCxnSpPr>
          <p:cNvPr id="19" name="Straight Connector 18"/>
          <p:cNvCxnSpPr/>
          <p:nvPr/>
        </p:nvCxnSpPr>
        <p:spPr>
          <a:xfrm flipV="1">
            <a:off x="4747890" y="4494773"/>
            <a:ext cx="1" cy="1"/>
          </a:xfrm>
          <a:prstGeom prst="line">
            <a:avLst/>
          </a:prstGeom>
          <a:ln>
            <a:solidFill>
              <a:srgbClr val="A8A94F"/>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921596" y="4482326"/>
            <a:ext cx="1" cy="0"/>
          </a:xfrm>
          <a:prstGeom prst="line">
            <a:avLst/>
          </a:prstGeom>
          <a:ln>
            <a:solidFill>
              <a:srgbClr val="A8A94F"/>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V="1">
            <a:off x="7091129" y="4494773"/>
            <a:ext cx="1" cy="1"/>
          </a:xfrm>
          <a:prstGeom prst="line">
            <a:avLst/>
          </a:prstGeom>
          <a:ln>
            <a:solidFill>
              <a:srgbClr val="A8A94F"/>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8270705" y="4494773"/>
            <a:ext cx="1" cy="1"/>
          </a:xfrm>
          <a:prstGeom prst="line">
            <a:avLst/>
          </a:prstGeom>
          <a:ln>
            <a:solidFill>
              <a:srgbClr val="A8A94F"/>
            </a:solidFill>
          </a:ln>
          <a:effectLst/>
        </p:spPr>
        <p:style>
          <a:lnRef idx="2">
            <a:schemeClr val="accent1"/>
          </a:lnRef>
          <a:fillRef idx="0">
            <a:schemeClr val="accent1"/>
          </a:fillRef>
          <a:effectRef idx="1">
            <a:schemeClr val="accent1"/>
          </a:effectRef>
          <a:fontRef idx="minor">
            <a:schemeClr val="tx1"/>
          </a:fontRef>
        </p:style>
      </p:cxnSp>
      <p:pic>
        <p:nvPicPr>
          <p:cNvPr id="25" name="Picture 24"/>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6141561" y="3006456"/>
            <a:ext cx="789739" cy="161872"/>
          </a:xfrm>
          <a:prstGeom prst="rect">
            <a:avLst/>
          </a:prstGeom>
        </p:spPr>
      </p:pic>
      <p:pic>
        <p:nvPicPr>
          <p:cNvPr id="26" name="Picture 25"/>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7115067" y="3015537"/>
            <a:ext cx="779930" cy="164325"/>
          </a:xfrm>
          <a:prstGeom prst="rect">
            <a:avLst/>
          </a:prstGeom>
        </p:spPr>
      </p:pic>
      <p:cxnSp>
        <p:nvCxnSpPr>
          <p:cNvPr id="32" name="Straight Connector 31"/>
          <p:cNvCxnSpPr/>
          <p:nvPr/>
        </p:nvCxnSpPr>
        <p:spPr>
          <a:xfrm flipV="1">
            <a:off x="9324352" y="4494773"/>
            <a:ext cx="1" cy="1"/>
          </a:xfrm>
          <a:prstGeom prst="line">
            <a:avLst/>
          </a:prstGeom>
          <a:ln>
            <a:solidFill>
              <a:srgbClr val="A8A94F"/>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flipV="1">
            <a:off x="4273238" y="3028684"/>
            <a:ext cx="0" cy="1137508"/>
          </a:xfrm>
          <a:prstGeom prst="line">
            <a:avLst/>
          </a:prstGeom>
          <a:ln>
            <a:solidFill>
              <a:srgbClr val="A8A94F"/>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flipV="1">
            <a:off x="5136101" y="3179861"/>
            <a:ext cx="0" cy="986332"/>
          </a:xfrm>
          <a:prstGeom prst="line">
            <a:avLst/>
          </a:prstGeom>
          <a:ln>
            <a:solidFill>
              <a:srgbClr val="A8A94F"/>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flipV="1">
            <a:off x="6074935" y="3022335"/>
            <a:ext cx="0" cy="1145811"/>
          </a:xfrm>
          <a:prstGeom prst="line">
            <a:avLst/>
          </a:prstGeom>
          <a:ln>
            <a:solidFill>
              <a:srgbClr val="A8A94F"/>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flipV="1">
            <a:off x="7046158" y="3009187"/>
            <a:ext cx="0" cy="1158959"/>
          </a:xfrm>
          <a:prstGeom prst="line">
            <a:avLst/>
          </a:prstGeom>
          <a:ln>
            <a:solidFill>
              <a:srgbClr val="A8A94F"/>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flipH="1" flipV="1">
            <a:off x="8006165" y="2990680"/>
            <a:ext cx="7487" cy="1176733"/>
          </a:xfrm>
          <a:prstGeom prst="line">
            <a:avLst/>
          </a:prstGeom>
          <a:ln>
            <a:solidFill>
              <a:srgbClr val="A8A94F"/>
            </a:solidFill>
          </a:ln>
          <a:effectLst/>
        </p:spPr>
        <p:style>
          <a:lnRef idx="2">
            <a:schemeClr val="accent1"/>
          </a:lnRef>
          <a:fillRef idx="0">
            <a:schemeClr val="accent1"/>
          </a:fillRef>
          <a:effectRef idx="1">
            <a:schemeClr val="accent1"/>
          </a:effectRef>
          <a:fontRef idx="minor">
            <a:schemeClr val="tx1"/>
          </a:fontRef>
        </p:style>
      </p:cxnSp>
      <p:pic>
        <p:nvPicPr>
          <p:cNvPr id="66" name="Picture 65"/>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2716927" y="3579818"/>
            <a:ext cx="5497825" cy="601256"/>
          </a:xfrm>
          <a:prstGeom prst="rect">
            <a:avLst/>
          </a:prstGeom>
        </p:spPr>
      </p:pic>
      <p:cxnSp>
        <p:nvCxnSpPr>
          <p:cNvPr id="68" name="Straight Arrow Connector 67"/>
          <p:cNvCxnSpPr/>
          <p:nvPr/>
        </p:nvCxnSpPr>
        <p:spPr>
          <a:xfrm>
            <a:off x="3738050" y="4183190"/>
            <a:ext cx="0" cy="266981"/>
          </a:xfrm>
          <a:prstGeom prst="straightConnector1">
            <a:avLst/>
          </a:prstGeom>
          <a:ln w="28575">
            <a:solidFill>
              <a:srgbClr val="4D1C43"/>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0" name="Straight Arrow Connector 69"/>
          <p:cNvCxnSpPr/>
          <p:nvPr/>
        </p:nvCxnSpPr>
        <p:spPr>
          <a:xfrm flipV="1">
            <a:off x="3918195" y="4215292"/>
            <a:ext cx="211914" cy="234878"/>
          </a:xfrm>
          <a:prstGeom prst="straightConnector1">
            <a:avLst/>
          </a:prstGeom>
          <a:ln w="28575">
            <a:solidFill>
              <a:srgbClr val="4D1C43"/>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p:nvPr/>
        </p:nvCxnSpPr>
        <p:spPr>
          <a:xfrm>
            <a:off x="4637110" y="4183190"/>
            <a:ext cx="0" cy="266981"/>
          </a:xfrm>
          <a:prstGeom prst="straightConnector1">
            <a:avLst/>
          </a:prstGeom>
          <a:ln w="28575">
            <a:solidFill>
              <a:srgbClr val="4D1C43"/>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flipV="1">
            <a:off x="4817255" y="4215292"/>
            <a:ext cx="211914" cy="234878"/>
          </a:xfrm>
          <a:prstGeom prst="straightConnector1">
            <a:avLst/>
          </a:prstGeom>
          <a:ln w="28575">
            <a:solidFill>
              <a:srgbClr val="4D1C43"/>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p:nvPr/>
        </p:nvCxnSpPr>
        <p:spPr>
          <a:xfrm>
            <a:off x="5586005" y="4183190"/>
            <a:ext cx="0" cy="266981"/>
          </a:xfrm>
          <a:prstGeom prst="straightConnector1">
            <a:avLst/>
          </a:prstGeom>
          <a:ln w="28575">
            <a:solidFill>
              <a:srgbClr val="4D1C43"/>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flipV="1">
            <a:off x="5766150" y="4215292"/>
            <a:ext cx="211914" cy="234878"/>
          </a:xfrm>
          <a:prstGeom prst="straightConnector1">
            <a:avLst/>
          </a:prstGeom>
          <a:ln w="28575">
            <a:solidFill>
              <a:srgbClr val="4D1C43"/>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9" name="Straight Arrow Connector 78"/>
          <p:cNvCxnSpPr/>
          <p:nvPr/>
        </p:nvCxnSpPr>
        <p:spPr>
          <a:xfrm>
            <a:off x="6529393" y="4183190"/>
            <a:ext cx="0" cy="266981"/>
          </a:xfrm>
          <a:prstGeom prst="straightConnector1">
            <a:avLst/>
          </a:prstGeom>
          <a:ln w="28575">
            <a:solidFill>
              <a:srgbClr val="4D1C43"/>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p:nvPr/>
        </p:nvCxnSpPr>
        <p:spPr>
          <a:xfrm flipV="1">
            <a:off x="6709538" y="4215292"/>
            <a:ext cx="211914" cy="234878"/>
          </a:xfrm>
          <a:prstGeom prst="straightConnector1">
            <a:avLst/>
          </a:prstGeom>
          <a:ln w="28575">
            <a:solidFill>
              <a:srgbClr val="4D1C43"/>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p:nvPr/>
        </p:nvCxnSpPr>
        <p:spPr>
          <a:xfrm>
            <a:off x="7491930" y="4183190"/>
            <a:ext cx="0" cy="266981"/>
          </a:xfrm>
          <a:prstGeom prst="straightConnector1">
            <a:avLst/>
          </a:prstGeom>
          <a:ln w="28575">
            <a:solidFill>
              <a:srgbClr val="4D1C43"/>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flipV="1">
            <a:off x="7672075" y="4215292"/>
            <a:ext cx="211914" cy="234878"/>
          </a:xfrm>
          <a:prstGeom prst="straightConnector1">
            <a:avLst/>
          </a:prstGeom>
          <a:ln w="28575">
            <a:solidFill>
              <a:srgbClr val="4D1C43"/>
            </a:solidFill>
            <a:tailEnd type="triangle"/>
          </a:ln>
          <a:effectLst/>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4339863" y="3019524"/>
            <a:ext cx="1767242" cy="163996"/>
          </a:xfrm>
          <a:prstGeom prst="rect">
            <a:avLst/>
          </a:prstGeom>
        </p:spPr>
      </p:pic>
      <p:pic>
        <p:nvPicPr>
          <p:cNvPr id="42" name="Picture 41">
            <a:extLst>
              <a:ext uri="{FF2B5EF4-FFF2-40B4-BE49-F238E27FC236}">
                <a16:creationId xmlns:a16="http://schemas.microsoft.com/office/drawing/2014/main" id="{136C5653-AEDE-124E-A140-B73884782930}"/>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534152" y="5641383"/>
            <a:ext cx="1280150" cy="836909"/>
          </a:xfrm>
          <a:prstGeom prst="rect">
            <a:avLst/>
          </a:prstGeom>
        </p:spPr>
      </p:pic>
    </p:spTree>
    <p:extLst>
      <p:ext uri="{BB962C8B-B14F-4D97-AF65-F5344CB8AC3E}">
        <p14:creationId xmlns:p14="http://schemas.microsoft.com/office/powerpoint/2010/main" val="7422867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652" y="864747"/>
            <a:ext cx="3902843" cy="1325563"/>
          </a:xfrm>
        </p:spPr>
        <p:txBody>
          <a:bodyPr>
            <a:noAutofit/>
          </a:bodyPr>
          <a:lstStyle/>
          <a:p>
            <a:r>
              <a:rPr lang="en-US" dirty="0"/>
              <a:t>THE ELEMENTS OF </a:t>
            </a:r>
            <a:r>
              <a:rPr lang="en-US" b="1" dirty="0">
                <a:solidFill>
                  <a:srgbClr val="EA5134"/>
                </a:solidFill>
              </a:rPr>
              <a:t>THE SYSTEM</a:t>
            </a:r>
          </a:p>
        </p:txBody>
      </p:sp>
      <p:pic>
        <p:nvPicPr>
          <p:cNvPr id="6" name="Content Placeholder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74227" y="3173992"/>
            <a:ext cx="10334978" cy="1762676"/>
          </a:xfrm>
          <a:prstGeom prst="rect">
            <a:avLst/>
          </a:prstGeom>
        </p:spPr>
      </p:pic>
      <p:pic>
        <p:nvPicPr>
          <p:cNvPr id="8" name="Picture 7">
            <a:extLst>
              <a:ext uri="{FF2B5EF4-FFF2-40B4-BE49-F238E27FC236}">
                <a16:creationId xmlns:a16="http://schemas.microsoft.com/office/drawing/2014/main" id="{A6344D7D-0C8F-8945-903D-0A07EC027B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4152" y="5641383"/>
            <a:ext cx="1280150" cy="836909"/>
          </a:xfrm>
          <a:prstGeom prst="rect">
            <a:avLst/>
          </a:prstGeom>
        </p:spPr>
      </p:pic>
      <p:sp>
        <p:nvSpPr>
          <p:cNvPr id="9" name="Rectangle 8">
            <a:extLst>
              <a:ext uri="{FF2B5EF4-FFF2-40B4-BE49-F238E27FC236}">
                <a16:creationId xmlns:a16="http://schemas.microsoft.com/office/drawing/2014/main" id="{77622E58-83BE-1243-8AC0-327DB473F106}"/>
              </a:ext>
            </a:extLst>
          </p:cNvPr>
          <p:cNvSpPr/>
          <p:nvPr/>
        </p:nvSpPr>
        <p:spPr>
          <a:xfrm>
            <a:off x="5981406" y="6427113"/>
            <a:ext cx="6324600" cy="430887"/>
          </a:xfrm>
          <a:prstGeom prst="rect">
            <a:avLst/>
          </a:prstGeom>
        </p:spPr>
        <p:txBody>
          <a:bodyPr wrap="square">
            <a:spAutoFit/>
          </a:bodyPr>
          <a:lstStyle/>
          <a:p>
            <a:r>
              <a:rPr lang="en-US" sz="1100" dirty="0">
                <a:latin typeface="Calibri" charset="0"/>
                <a:ea typeface="Calibri" charset="0"/>
                <a:cs typeface="Times New Roman" charset="0"/>
              </a:rPr>
              <a:t>Sourced from:  </a:t>
            </a:r>
            <a:r>
              <a:rPr lang="en-US" sz="1100" dirty="0" err="1">
                <a:latin typeface="Calibri" charset="0"/>
                <a:ea typeface="Calibri" charset="0"/>
                <a:cs typeface="Times New Roman" charset="0"/>
              </a:rPr>
              <a:t>Lantham</a:t>
            </a:r>
            <a:r>
              <a:rPr lang="en-US" sz="1100" dirty="0">
                <a:latin typeface="Calibri" charset="0"/>
                <a:ea typeface="Calibri" charset="0"/>
                <a:cs typeface="Times New Roman" charset="0"/>
              </a:rPr>
              <a:t>, N. (2014).  “A Practical Guide to Evaluating Systems Change in a Human Services System Context.”  Center for Evaluation Innovation. </a:t>
            </a:r>
            <a:r>
              <a:rPr lang="en-US" sz="1100" dirty="0"/>
              <a:t> </a:t>
            </a:r>
          </a:p>
        </p:txBody>
      </p:sp>
    </p:spTree>
    <p:extLst>
      <p:ext uri="{BB962C8B-B14F-4D97-AF65-F5344CB8AC3E}">
        <p14:creationId xmlns:p14="http://schemas.microsoft.com/office/powerpoint/2010/main" val="21375151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5">
            <a:extLst>
              <a:ext uri="{FF2B5EF4-FFF2-40B4-BE49-F238E27FC236}">
                <a16:creationId xmlns:a16="http://schemas.microsoft.com/office/drawing/2014/main" id="{81C4FF70-71E5-4D46-A72C-BD6FF07CC6F9}"/>
              </a:ext>
            </a:extLst>
          </p:cNvPr>
          <p:cNvPicPr>
            <a:picLocks noChangeAspect="1"/>
          </p:cNvPicPr>
          <p:nvPr/>
        </p:nvPicPr>
        <p:blipFill>
          <a:blip r:embed="rId3" cstate="screen">
            <a:alphaModFix amt="40000"/>
            <a:extLst>
              <a:ext uri="{28A0092B-C50C-407E-A947-70E740481C1C}">
                <a14:useLocalDpi xmlns:a14="http://schemas.microsoft.com/office/drawing/2010/main"/>
              </a:ext>
            </a:extLst>
          </a:blip>
          <a:srcRect/>
          <a:stretch>
            <a:fillRect/>
          </a:stretch>
        </p:blipFill>
        <p:spPr>
          <a:xfrm>
            <a:off x="6773790" y="0"/>
            <a:ext cx="6299934" cy="6746521"/>
          </a:xfrm>
          <a:prstGeom prst="rect">
            <a:avLst/>
          </a:prstGeom>
        </p:spPr>
      </p:pic>
      <p:sp>
        <p:nvSpPr>
          <p:cNvPr id="6" name="Content Placeholder 2"/>
          <p:cNvSpPr txBox="1">
            <a:spLocks/>
          </p:cNvSpPr>
          <p:nvPr/>
        </p:nvSpPr>
        <p:spPr>
          <a:xfrm>
            <a:off x="4958498" y="864747"/>
            <a:ext cx="7233501" cy="5292403"/>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fontAlgn="base">
              <a:spcAft>
                <a:spcPts val="731"/>
              </a:spcAft>
              <a:buNone/>
            </a:pPr>
            <a:r>
              <a:rPr lang="en-US" sz="3200" b="1" dirty="0">
                <a:solidFill>
                  <a:schemeClr val="tx2">
                    <a:lumMod val="50000"/>
                  </a:schemeClr>
                </a:solidFill>
                <a:ea typeface="Arial" charset="0"/>
                <a:cs typeface="Arial" charset="0"/>
              </a:rPr>
              <a:t>Co-designed</a:t>
            </a:r>
            <a:r>
              <a:rPr lang="en-US" sz="3200" dirty="0">
                <a:ea typeface="Arial" charset="0"/>
                <a:cs typeface="Arial" charset="0"/>
              </a:rPr>
              <a:t> with secondary, postsecondary, adult education, workforce development, and industry/employers</a:t>
            </a:r>
          </a:p>
          <a:p>
            <a:pPr marL="0" indent="0" fontAlgn="base">
              <a:spcAft>
                <a:spcPts val="731"/>
              </a:spcAft>
              <a:buNone/>
            </a:pPr>
            <a:r>
              <a:rPr lang="en-US" sz="3200" dirty="0">
                <a:ea typeface="Arial" charset="0"/>
                <a:cs typeface="Arial" charset="0"/>
              </a:rPr>
              <a:t>Leverage state and regional </a:t>
            </a:r>
            <a:r>
              <a:rPr lang="en-US" sz="3200" b="1" dirty="0">
                <a:solidFill>
                  <a:schemeClr val="tx2">
                    <a:lumMod val="50000"/>
                  </a:schemeClr>
                </a:solidFill>
                <a:ea typeface="Arial" charset="0"/>
                <a:cs typeface="Arial" charset="0"/>
              </a:rPr>
              <a:t>policy</a:t>
            </a:r>
          </a:p>
          <a:p>
            <a:pPr marL="0" indent="0" fontAlgn="base">
              <a:spcAft>
                <a:spcPts val="731"/>
              </a:spcAft>
              <a:buNone/>
            </a:pPr>
            <a:r>
              <a:rPr lang="en-US" sz="3200" b="1" dirty="0">
                <a:solidFill>
                  <a:schemeClr val="tx2">
                    <a:lumMod val="50000"/>
                  </a:schemeClr>
                </a:solidFill>
                <a:ea typeface="Arial" charset="0"/>
                <a:cs typeface="Arial" charset="0"/>
              </a:rPr>
              <a:t>Regionally</a:t>
            </a:r>
            <a:r>
              <a:rPr lang="en-US" sz="3200" dirty="0">
                <a:ea typeface="Arial" charset="0"/>
                <a:cs typeface="Arial" charset="0"/>
              </a:rPr>
              <a:t> focused; </a:t>
            </a:r>
            <a:r>
              <a:rPr lang="en-US" sz="3200" b="1" dirty="0">
                <a:solidFill>
                  <a:schemeClr val="tx2">
                    <a:lumMod val="50000"/>
                  </a:schemeClr>
                </a:solidFill>
                <a:ea typeface="Arial" charset="0"/>
                <a:cs typeface="Arial" charset="0"/>
              </a:rPr>
              <a:t>Labor market </a:t>
            </a:r>
            <a:r>
              <a:rPr lang="en-US" sz="3200" dirty="0">
                <a:ea typeface="Arial" charset="0"/>
                <a:cs typeface="Arial" charset="0"/>
              </a:rPr>
              <a:t>aligned</a:t>
            </a:r>
          </a:p>
          <a:p>
            <a:pPr marL="0" indent="0" fontAlgn="base">
              <a:spcAft>
                <a:spcPts val="731"/>
              </a:spcAft>
              <a:buNone/>
            </a:pPr>
            <a:r>
              <a:rPr lang="en-US" sz="3200" b="1" dirty="0">
                <a:solidFill>
                  <a:schemeClr val="tx2">
                    <a:lumMod val="50000"/>
                  </a:schemeClr>
                </a:solidFill>
                <a:ea typeface="Arial" charset="0"/>
                <a:cs typeface="Arial" charset="0"/>
              </a:rPr>
              <a:t>Stackable</a:t>
            </a:r>
            <a:r>
              <a:rPr lang="en-US" sz="3200" dirty="0">
                <a:ea typeface="Arial" charset="0"/>
                <a:cs typeface="Arial" charset="0"/>
              </a:rPr>
              <a:t> credentials</a:t>
            </a:r>
          </a:p>
          <a:p>
            <a:pPr marL="0" indent="0" fontAlgn="base">
              <a:spcAft>
                <a:spcPts val="731"/>
              </a:spcAft>
              <a:buNone/>
            </a:pPr>
            <a:r>
              <a:rPr lang="en-US" sz="3200" dirty="0">
                <a:ea typeface="Arial" charset="0"/>
                <a:cs typeface="Arial" charset="0"/>
              </a:rPr>
              <a:t>Multiple </a:t>
            </a:r>
            <a:r>
              <a:rPr lang="en-US" sz="3200" b="1" dirty="0">
                <a:solidFill>
                  <a:schemeClr val="tx2">
                    <a:lumMod val="50000"/>
                  </a:schemeClr>
                </a:solidFill>
                <a:ea typeface="Arial" charset="0"/>
                <a:cs typeface="Arial" charset="0"/>
              </a:rPr>
              <a:t>on- and off-</a:t>
            </a:r>
            <a:r>
              <a:rPr lang="en-US" sz="3200" dirty="0">
                <a:ea typeface="Arial" charset="0"/>
                <a:cs typeface="Arial" charset="0"/>
              </a:rPr>
              <a:t>ramps</a:t>
            </a:r>
          </a:p>
          <a:p>
            <a:pPr marL="0" indent="0" fontAlgn="base">
              <a:spcAft>
                <a:spcPts val="731"/>
              </a:spcAft>
              <a:buNone/>
            </a:pPr>
            <a:endParaRPr lang="en-US" sz="3200" dirty="0">
              <a:ea typeface="Arial" charset="0"/>
              <a:cs typeface="Arial" charset="0"/>
            </a:endParaRPr>
          </a:p>
        </p:txBody>
      </p:sp>
      <p:sp>
        <p:nvSpPr>
          <p:cNvPr id="2" name="Title 1"/>
          <p:cNvSpPr>
            <a:spLocks noGrp="1"/>
          </p:cNvSpPr>
          <p:nvPr>
            <p:ph type="title"/>
          </p:nvPr>
        </p:nvSpPr>
        <p:spPr>
          <a:xfrm>
            <a:off x="715652" y="864747"/>
            <a:ext cx="4470711" cy="1325563"/>
          </a:xfrm>
        </p:spPr>
        <p:txBody>
          <a:bodyPr>
            <a:normAutofit fontScale="90000"/>
          </a:bodyPr>
          <a:lstStyle/>
          <a:p>
            <a:r>
              <a:rPr lang="en-US" dirty="0">
                <a:solidFill>
                  <a:srgbClr val="EA5134"/>
                </a:solidFill>
                <a:latin typeface="Arial Black" charset="0"/>
                <a:cs typeface="Arial Black" charset="0"/>
              </a:rPr>
              <a:t>PATHWAY ECOSYSTEM</a:t>
            </a:r>
            <a:br>
              <a:rPr lang="en-US" dirty="0">
                <a:solidFill>
                  <a:srgbClr val="EA5134"/>
                </a:solidFill>
                <a:latin typeface="Arial Black" charset="0"/>
                <a:cs typeface="Arial Black" charset="0"/>
              </a:rPr>
            </a:br>
            <a:r>
              <a:rPr lang="en-US" dirty="0">
                <a:solidFill>
                  <a:srgbClr val="3B3838"/>
                </a:solidFill>
              </a:rPr>
              <a:t>KEY </a:t>
            </a:r>
            <a:r>
              <a:rPr lang="en-US" dirty="0"/>
              <a:t>DESIGN ELEMENTS</a:t>
            </a:r>
          </a:p>
        </p:txBody>
      </p:sp>
      <p:pic>
        <p:nvPicPr>
          <p:cNvPr id="8" name="Picture 7">
            <a:extLst>
              <a:ext uri="{FF2B5EF4-FFF2-40B4-BE49-F238E27FC236}">
                <a16:creationId xmlns:a16="http://schemas.microsoft.com/office/drawing/2014/main" id="{A429857F-742C-084A-939A-020B324B4E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4152" y="5641383"/>
            <a:ext cx="1280150" cy="836909"/>
          </a:xfrm>
          <a:prstGeom prst="rect">
            <a:avLst/>
          </a:prstGeom>
        </p:spPr>
      </p:pic>
    </p:spTree>
    <p:extLst>
      <p:ext uri="{BB962C8B-B14F-4D97-AF65-F5344CB8AC3E}">
        <p14:creationId xmlns:p14="http://schemas.microsoft.com/office/powerpoint/2010/main" val="21853568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7EEFA6C-4BDC-2044-B2F5-0D97228DC5E6}"/>
              </a:ext>
            </a:extLst>
          </p:cNvPr>
          <p:cNvPicPr>
            <a:picLocks noChangeAspect="1"/>
          </p:cNvPicPr>
          <p:nvPr/>
        </p:nvPicPr>
        <p:blipFill>
          <a:blip r:embed="rId3"/>
          <a:stretch>
            <a:fillRect/>
          </a:stretch>
        </p:blipFill>
        <p:spPr>
          <a:xfrm>
            <a:off x="1054812" y="170485"/>
            <a:ext cx="10081849" cy="6517037"/>
          </a:xfrm>
          <a:prstGeom prst="rect">
            <a:avLst/>
          </a:prstGeom>
        </p:spPr>
      </p:pic>
      <p:pic>
        <p:nvPicPr>
          <p:cNvPr id="9" name="Picture 8">
            <a:extLst>
              <a:ext uri="{FF2B5EF4-FFF2-40B4-BE49-F238E27FC236}">
                <a16:creationId xmlns:a16="http://schemas.microsoft.com/office/drawing/2014/main" id="{19E86200-3E49-3940-9B8C-5F695B6A0B1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4152" y="5524743"/>
            <a:ext cx="1458564" cy="953549"/>
          </a:xfrm>
          <a:prstGeom prst="rect">
            <a:avLst/>
          </a:prstGeom>
        </p:spPr>
      </p:pic>
    </p:spTree>
    <p:extLst>
      <p:ext uri="{BB962C8B-B14F-4D97-AF65-F5344CB8AC3E}">
        <p14:creationId xmlns:p14="http://schemas.microsoft.com/office/powerpoint/2010/main" val="38055760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981075" y="642938"/>
            <a:ext cx="11210925" cy="746125"/>
          </a:xfrm>
          <a:prstGeom prst="rect">
            <a:avLst/>
          </a:prstGeom>
        </p:spPr>
        <p:txBody>
          <a:bodyPr vert="horz" lIns="91440" tIns="45720" rIns="91440" bIns="45720" rtlCol="0" anchor="ctr">
            <a:normAutofit/>
          </a:bodyPr>
          <a:lstStyle/>
          <a:p>
            <a:pPr algn="ctr"/>
            <a:r>
              <a:rPr lang="en-US" sz="3200" kern="1200" dirty="0">
                <a:solidFill>
                  <a:schemeClr val="bg1"/>
                </a:solidFill>
                <a:latin typeface="+mj-lt"/>
                <a:ea typeface="+mj-ea"/>
                <a:cs typeface="+mj-cs"/>
              </a:rPr>
              <a:t>Future of Work: New Findings </a:t>
            </a:r>
          </a:p>
        </p:txBody>
      </p:sp>
      <p:pic>
        <p:nvPicPr>
          <p:cNvPr id="7" name="Content Placeholder 6"/>
          <p:cNvPicPr>
            <a:picLocks noGrp="1" noChangeAspect="1"/>
          </p:cNvPicPr>
          <p:nvPr>
            <p:ph idx="4294967295"/>
          </p:nvPr>
        </p:nvPicPr>
        <p:blipFill rotWithShape="1">
          <a:blip r:embed="rId3" cstate="screen">
            <a:extLst>
              <a:ext uri="{28A0092B-C50C-407E-A947-70E740481C1C}">
                <a14:useLocalDpi xmlns:a14="http://schemas.microsoft.com/office/drawing/2010/main"/>
              </a:ext>
            </a:extLst>
          </a:blip>
          <a:srcRect/>
          <a:stretch/>
        </p:blipFill>
        <p:spPr>
          <a:xfrm>
            <a:off x="0" y="1856935"/>
            <a:ext cx="12192000" cy="4787705"/>
          </a:xfrm>
          <a:prstGeom prst="rect">
            <a:avLst/>
          </a:prstGeom>
        </p:spPr>
      </p:pic>
      <p:sp>
        <p:nvSpPr>
          <p:cNvPr id="6" name="TextBox 5"/>
          <p:cNvSpPr txBox="1"/>
          <p:nvPr/>
        </p:nvSpPr>
        <p:spPr>
          <a:xfrm>
            <a:off x="342589" y="345727"/>
            <a:ext cx="5593977" cy="2554545"/>
          </a:xfrm>
          <a:prstGeom prst="rect">
            <a:avLst/>
          </a:prstGeom>
          <a:noFill/>
        </p:spPr>
        <p:txBody>
          <a:bodyPr wrap="square" rtlCol="0">
            <a:spAutoFit/>
          </a:bodyPr>
          <a:lstStyle/>
          <a:p>
            <a:r>
              <a:rPr lang="en-US" sz="4000" spc="200" dirty="0">
                <a:solidFill>
                  <a:schemeClr val="bg2">
                    <a:lumMod val="10000"/>
                  </a:schemeClr>
                </a:solidFill>
                <a:latin typeface="Arial" charset="0"/>
                <a:ea typeface="Arial" charset="0"/>
                <a:cs typeface="Arial" charset="0"/>
              </a:rPr>
              <a:t>SKILLS FOR THE </a:t>
            </a:r>
            <a:r>
              <a:rPr lang="en-US" sz="4000" b="1" spc="200" dirty="0">
                <a:solidFill>
                  <a:srgbClr val="EA5539"/>
                </a:solidFill>
                <a:latin typeface="Arial" charset="0"/>
                <a:ea typeface="Arial" charset="0"/>
                <a:cs typeface="Arial" charset="0"/>
              </a:rPr>
              <a:t>FUTURE OF WORK</a:t>
            </a:r>
          </a:p>
          <a:p>
            <a:pPr algn="ctr"/>
            <a:endParaRPr lang="en-US" sz="4000" b="1" spc="200" dirty="0">
              <a:solidFill>
                <a:schemeClr val="bg2">
                  <a:lumMod val="10000"/>
                </a:schemeClr>
              </a:solidFill>
              <a:latin typeface="Arial" charset="0"/>
              <a:ea typeface="Arial" charset="0"/>
              <a:cs typeface="Arial" charset="0"/>
            </a:endParaRPr>
          </a:p>
          <a:p>
            <a:pPr algn="ctr"/>
            <a:endParaRPr lang="en-US" sz="4000" b="1" spc="200" baseline="0" dirty="0">
              <a:solidFill>
                <a:srgbClr val="1ABC9C"/>
              </a:solidFill>
              <a:latin typeface="Arial" charset="0"/>
              <a:ea typeface="Arial" charset="0"/>
              <a:cs typeface="Arial" charset="0"/>
            </a:endParaRPr>
          </a:p>
        </p:txBody>
      </p:sp>
      <p:sp>
        <p:nvSpPr>
          <p:cNvPr id="2" name="TextBox 1">
            <a:extLst>
              <a:ext uri="{FF2B5EF4-FFF2-40B4-BE49-F238E27FC236}">
                <a16:creationId xmlns:a16="http://schemas.microsoft.com/office/drawing/2014/main" id="{DA491F1C-AD4C-544B-926A-9A41E996B4D5}"/>
              </a:ext>
            </a:extLst>
          </p:cNvPr>
          <p:cNvSpPr txBox="1"/>
          <p:nvPr/>
        </p:nvSpPr>
        <p:spPr>
          <a:xfrm>
            <a:off x="5936566" y="2219131"/>
            <a:ext cx="140676"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1423855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797" y="492655"/>
            <a:ext cx="11325915" cy="596409"/>
          </a:xfrm>
        </p:spPr>
        <p:txBody>
          <a:bodyPr>
            <a:normAutofit fontScale="90000"/>
          </a:bodyPr>
          <a:lstStyle/>
          <a:p>
            <a:r>
              <a:rPr lang="en-US" dirty="0">
                <a:latin typeface="Arial" panose="020B0604020202020204" pitchFamily="34" charset="0"/>
                <a:cs typeface="Arial" panose="020B0604020202020204" pitchFamily="34" charset="0"/>
              </a:rPr>
              <a:t>WHAT WORKS FOR </a:t>
            </a:r>
            <a:r>
              <a:rPr lang="en-US" b="1" dirty="0">
                <a:solidFill>
                  <a:srgbClr val="EA5539"/>
                </a:solidFill>
                <a:latin typeface="Arial" panose="020B0604020202020204" pitchFamily="34" charset="0"/>
                <a:cs typeface="Arial" panose="020B0604020202020204" pitchFamily="34" charset="0"/>
              </a:rPr>
              <a:t>ADULT LEARNERS</a:t>
            </a:r>
          </a:p>
        </p:txBody>
      </p:sp>
      <p:sp>
        <p:nvSpPr>
          <p:cNvPr id="5" name="Content Placeholder 4"/>
          <p:cNvSpPr>
            <a:spLocks noGrp="1"/>
          </p:cNvSpPr>
          <p:nvPr>
            <p:ph type="body" sz="quarter" idx="10"/>
          </p:nvPr>
        </p:nvSpPr>
        <p:spPr>
          <a:xfrm>
            <a:off x="4032553" y="2907149"/>
            <a:ext cx="3695847" cy="3279775"/>
          </a:xfrm>
        </p:spPr>
        <p:txBody>
          <a:bodyPr>
            <a:noAutofit/>
          </a:bodyPr>
          <a:lstStyle/>
          <a:p>
            <a:r>
              <a:rPr lang="en-US" sz="2000" b="1" i="0" dirty="0">
                <a:solidFill>
                  <a:schemeClr val="tx1"/>
                </a:solidFill>
              </a:rPr>
              <a:t>Integrated Training </a:t>
            </a:r>
          </a:p>
          <a:p>
            <a:r>
              <a:rPr lang="en-US" sz="2000" i="0" dirty="0">
                <a:solidFill>
                  <a:schemeClr val="tx1"/>
                </a:solidFill>
              </a:rPr>
              <a:t>Integrated training ensues through authentic partnerships involving employers, workforce training, adult education, postsecondary education, and other providers who offer industry-recognized credentials in high-demand occupations leading to family-supporting jobs and career opportunities</a:t>
            </a:r>
          </a:p>
        </p:txBody>
      </p:sp>
      <p:sp>
        <p:nvSpPr>
          <p:cNvPr id="9" name="Content Placeholder 8"/>
          <p:cNvSpPr>
            <a:spLocks noGrp="1"/>
          </p:cNvSpPr>
          <p:nvPr>
            <p:ph type="body" sz="quarter" idx="11"/>
          </p:nvPr>
        </p:nvSpPr>
        <p:spPr>
          <a:xfrm>
            <a:off x="7898474" y="2890055"/>
            <a:ext cx="3285640" cy="3279775"/>
          </a:xfrm>
        </p:spPr>
        <p:txBody>
          <a:bodyPr>
            <a:noAutofit/>
          </a:bodyPr>
          <a:lstStyle/>
          <a:p>
            <a:r>
              <a:rPr lang="en-US" sz="2000" b="1" i="0" dirty="0">
                <a:solidFill>
                  <a:schemeClr val="tx1"/>
                </a:solidFill>
              </a:rPr>
              <a:t>Career Progression</a:t>
            </a:r>
          </a:p>
          <a:p>
            <a:r>
              <a:rPr lang="en-US" sz="2000" i="0" dirty="0">
                <a:solidFill>
                  <a:schemeClr val="tx1"/>
                </a:solidFill>
              </a:rPr>
              <a:t>Career progression includes programming that enables learners/workers to advance in postsecondary education and training to secure multiple, often stacked credentials, including degrees, needed to transition to and through careers capable of providing financial stability</a:t>
            </a:r>
          </a:p>
        </p:txBody>
      </p:sp>
      <p:sp>
        <p:nvSpPr>
          <p:cNvPr id="3" name="Text Placeholder 2">
            <a:extLst>
              <a:ext uri="{FF2B5EF4-FFF2-40B4-BE49-F238E27FC236}">
                <a16:creationId xmlns:a16="http://schemas.microsoft.com/office/drawing/2014/main" id="{A2BC61D4-F97E-5A4F-A8F2-923F2B149496}"/>
              </a:ext>
            </a:extLst>
          </p:cNvPr>
          <p:cNvSpPr>
            <a:spLocks noGrp="1"/>
          </p:cNvSpPr>
          <p:nvPr>
            <p:ph type="body" sz="quarter" idx="12"/>
          </p:nvPr>
        </p:nvSpPr>
        <p:spPr>
          <a:xfrm>
            <a:off x="452797" y="2890056"/>
            <a:ext cx="3571362" cy="3279775"/>
          </a:xfrm>
        </p:spPr>
        <p:txBody>
          <a:bodyPr>
            <a:normAutofit/>
          </a:bodyPr>
          <a:lstStyle/>
          <a:p>
            <a:r>
              <a:rPr lang="en-US" sz="2000" b="1" dirty="0">
                <a:solidFill>
                  <a:schemeClr val="tx1"/>
                </a:solidFill>
              </a:rPr>
              <a:t>Pathway Entry</a:t>
            </a:r>
            <a:endParaRPr lang="en-US" sz="2000" dirty="0">
              <a:solidFill>
                <a:schemeClr val="tx1"/>
              </a:solidFill>
            </a:endParaRPr>
          </a:p>
          <a:p>
            <a:r>
              <a:rPr lang="en-US" sz="2000" dirty="0">
                <a:solidFill>
                  <a:schemeClr val="tx1"/>
                </a:solidFill>
              </a:rPr>
              <a:t>Some career pathway programs provide preparatory education and training, including bridge programs, designed to help students move from entry level, including non-college credit, to credit-bearing postsecondary coursework and employment</a:t>
            </a:r>
          </a:p>
        </p:txBody>
      </p:sp>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0800000" flipV="1">
            <a:off x="1284514" y="1443051"/>
            <a:ext cx="1907930" cy="1093017"/>
          </a:xfrm>
          <a:prstGeom prst="rect">
            <a:avLst/>
          </a:prstGeom>
        </p:spPr>
      </p:pic>
      <p:pic>
        <p:nvPicPr>
          <p:cNvPr id="4" name="Pictur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68510" y="1443051"/>
            <a:ext cx="1945568" cy="1094900"/>
          </a:xfrm>
          <a:prstGeom prst="rect">
            <a:avLst/>
          </a:prstGeom>
        </p:spPr>
      </p:pic>
      <p:pic>
        <p:nvPicPr>
          <p:cNvPr id="6" name="Pictur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07693" y="1443051"/>
            <a:ext cx="1945568" cy="1093016"/>
          </a:xfrm>
          <a:prstGeom prst="rect">
            <a:avLst/>
          </a:prstGeom>
        </p:spPr>
      </p:pic>
    </p:spTree>
    <p:extLst>
      <p:ext uri="{BB962C8B-B14F-4D97-AF65-F5344CB8AC3E}">
        <p14:creationId xmlns:p14="http://schemas.microsoft.com/office/powerpoint/2010/main" val="12302945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 </a:t>
            </a:r>
            <a:br>
              <a:rPr lang="en-US" dirty="0"/>
            </a:br>
            <a:r>
              <a:rPr lang="en-US" b="1" dirty="0">
                <a:solidFill>
                  <a:srgbClr val="EA5539"/>
                </a:solidFill>
              </a:rPr>
              <a:t>ELEMENTS</a:t>
            </a:r>
          </a:p>
        </p:txBody>
      </p:sp>
      <p:sp>
        <p:nvSpPr>
          <p:cNvPr id="9" name="Content Placeholder 8"/>
          <p:cNvSpPr>
            <a:spLocks noGrp="1"/>
          </p:cNvSpPr>
          <p:nvPr>
            <p:ph type="body" sz="quarter" idx="13"/>
          </p:nvPr>
        </p:nvSpPr>
        <p:spPr>
          <a:xfrm>
            <a:off x="5053210" y="865188"/>
            <a:ext cx="6895984" cy="5375275"/>
          </a:xfrm>
        </p:spPr>
        <p:txBody>
          <a:bodyPr vert="horz" lIns="0" tIns="0" rIns="0" bIns="0" rtlCol="0" anchor="t">
            <a:noAutofit/>
          </a:bodyPr>
          <a:lstStyle/>
          <a:p>
            <a:pPr marL="100330" indent="-100330">
              <a:spcBef>
                <a:spcPts val="1200"/>
              </a:spcBef>
              <a:spcAft>
                <a:spcPts val="600"/>
              </a:spcAft>
              <a:buClr>
                <a:schemeClr val="accent1"/>
              </a:buClr>
              <a:buFont typeface="Arial"/>
              <a:buChar char="•"/>
            </a:pPr>
            <a:r>
              <a:rPr lang="en-US" dirty="0">
                <a:solidFill>
                  <a:schemeClr val="tx1"/>
                </a:solidFill>
              </a:rPr>
              <a:t>Engaged education-employer-workforce-community partnerships</a:t>
            </a:r>
          </a:p>
          <a:p>
            <a:pPr marL="100330" indent="-100330">
              <a:spcBef>
                <a:spcPts val="1200"/>
              </a:spcBef>
              <a:spcAft>
                <a:spcPts val="600"/>
              </a:spcAft>
              <a:buClr>
                <a:schemeClr val="accent1"/>
              </a:buClr>
              <a:buFont typeface="Arial"/>
              <a:buChar char="•"/>
            </a:pPr>
            <a:r>
              <a:rPr lang="en-US" dirty="0">
                <a:solidFill>
                  <a:schemeClr val="tx1"/>
                </a:solidFill>
              </a:rPr>
              <a:t>Contextualized, accelerated, and competency-based instruction</a:t>
            </a:r>
          </a:p>
          <a:p>
            <a:pPr marL="100330" indent="-100330">
              <a:spcBef>
                <a:spcPts val="1200"/>
              </a:spcBef>
              <a:spcAft>
                <a:spcPts val="600"/>
              </a:spcAft>
              <a:buClr>
                <a:schemeClr val="accent1"/>
              </a:buClr>
              <a:buFont typeface="Arial"/>
              <a:buChar char="•"/>
            </a:pPr>
            <a:r>
              <a:rPr lang="en-US" dirty="0">
                <a:solidFill>
                  <a:schemeClr val="tx1"/>
                </a:solidFill>
              </a:rPr>
              <a:t>Work-based learning options</a:t>
            </a:r>
          </a:p>
          <a:p>
            <a:pPr marL="100330" indent="-100330">
              <a:spcBef>
                <a:spcPts val="1200"/>
              </a:spcBef>
              <a:spcAft>
                <a:spcPts val="600"/>
              </a:spcAft>
              <a:buClr>
                <a:schemeClr val="accent1"/>
              </a:buClr>
              <a:buFont typeface="Arial"/>
              <a:buChar char="•"/>
            </a:pPr>
            <a:r>
              <a:rPr lang="en-US" dirty="0">
                <a:solidFill>
                  <a:schemeClr val="tx1"/>
                </a:solidFill>
              </a:rPr>
              <a:t>Industry- and postsecondary-recognized credentials</a:t>
            </a:r>
          </a:p>
          <a:p>
            <a:pPr marL="100330" indent="-100330">
              <a:spcBef>
                <a:spcPts val="1200"/>
              </a:spcBef>
              <a:spcAft>
                <a:spcPts val="600"/>
              </a:spcAft>
              <a:buClr>
                <a:schemeClr val="accent1"/>
              </a:buClr>
              <a:buFont typeface="Arial"/>
              <a:buChar char="•"/>
            </a:pPr>
            <a:r>
              <a:rPr lang="en-US" dirty="0">
                <a:solidFill>
                  <a:schemeClr val="tx1"/>
                </a:solidFill>
              </a:rPr>
              <a:t>Case management, navigation, and proactive student supports</a:t>
            </a:r>
          </a:p>
          <a:p>
            <a:pPr marL="100330" indent="-100330">
              <a:spcBef>
                <a:spcPts val="1200"/>
              </a:spcBef>
              <a:spcAft>
                <a:spcPts val="600"/>
              </a:spcAft>
              <a:buClr>
                <a:schemeClr val="accent1"/>
              </a:buClr>
              <a:buFont typeface="Arial"/>
              <a:buChar char="•"/>
            </a:pPr>
            <a:r>
              <a:rPr lang="en-US" dirty="0">
                <a:solidFill>
                  <a:schemeClr val="tx1"/>
                </a:solidFill>
              </a:rPr>
              <a:t>Job placement and continuing career guidance </a:t>
            </a:r>
          </a:p>
          <a:p>
            <a:pPr marL="100330" indent="-100330">
              <a:spcBef>
                <a:spcPts val="1200"/>
              </a:spcBef>
              <a:spcAft>
                <a:spcPts val="600"/>
              </a:spcAft>
              <a:buClr>
                <a:schemeClr val="accent1"/>
              </a:buClr>
              <a:buFont typeface="Arial"/>
              <a:buChar char="•"/>
            </a:pPr>
            <a:r>
              <a:rPr lang="en-US" dirty="0">
                <a:solidFill>
                  <a:schemeClr val="tx1"/>
                </a:solidFill>
              </a:rPr>
              <a:t>Rigorous evaluation and continuous improvement</a:t>
            </a:r>
          </a:p>
        </p:txBody>
      </p:sp>
      <p:pic>
        <p:nvPicPr>
          <p:cNvPr id="7" name="Picture 6">
            <a:extLst>
              <a:ext uri="{FF2B5EF4-FFF2-40B4-BE49-F238E27FC236}">
                <a16:creationId xmlns:a16="http://schemas.microsoft.com/office/drawing/2014/main" id="{52FB8545-BBF1-0A40-A62B-29A100206D3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4152" y="5524743"/>
            <a:ext cx="1458564" cy="953549"/>
          </a:xfrm>
          <a:prstGeom prst="rect">
            <a:avLst/>
          </a:prstGeom>
        </p:spPr>
      </p:pic>
    </p:spTree>
    <p:extLst>
      <p:ext uri="{BB962C8B-B14F-4D97-AF65-F5344CB8AC3E}">
        <p14:creationId xmlns:p14="http://schemas.microsoft.com/office/powerpoint/2010/main" val="38218476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653" y="864747"/>
            <a:ext cx="11078242" cy="1325563"/>
          </a:xfrm>
        </p:spPr>
        <p:txBody>
          <a:bodyPr/>
          <a:lstStyle/>
          <a:p>
            <a:pPr algn="ctr"/>
            <a:r>
              <a:rPr lang="en-US" dirty="0">
                <a:solidFill>
                  <a:srgbClr val="EA5134"/>
                </a:solidFill>
                <a:latin typeface="Arial Black" charset="0"/>
                <a:cs typeface="Arial Black" charset="0"/>
              </a:rPr>
              <a:t>REVERSE-ENGINEERED</a:t>
            </a:r>
            <a:br>
              <a:rPr lang="en-US" b="1" dirty="0">
                <a:solidFill>
                  <a:schemeClr val="accent1"/>
                </a:solidFill>
              </a:rPr>
            </a:br>
            <a:r>
              <a:rPr lang="en-US" dirty="0"/>
              <a:t>PATHWAYS</a:t>
            </a:r>
            <a:r>
              <a:rPr lang="en-US" b="1" dirty="0">
                <a:solidFill>
                  <a:srgbClr val="1BBC9C"/>
                </a:solidFill>
              </a:rPr>
              <a:t> </a:t>
            </a:r>
            <a:r>
              <a:rPr lang="en-US" dirty="0"/>
              <a:t>DESIGN</a:t>
            </a:r>
            <a:endParaRPr lang="en-US" dirty="0">
              <a:solidFill>
                <a:srgbClr val="1BBC9C"/>
              </a:solidFill>
            </a:endParaRPr>
          </a:p>
        </p:txBody>
      </p:sp>
      <p:sp>
        <p:nvSpPr>
          <p:cNvPr id="3" name="Text Placeholder 2"/>
          <p:cNvSpPr>
            <a:spLocks noGrp="1"/>
          </p:cNvSpPr>
          <p:nvPr>
            <p:ph type="body" sz="quarter" idx="13"/>
          </p:nvPr>
        </p:nvSpPr>
        <p:spPr>
          <a:xfrm>
            <a:off x="432606" y="2453210"/>
            <a:ext cx="4310775" cy="5375275"/>
          </a:xfrm>
        </p:spPr>
        <p:txBody>
          <a:bodyPr/>
          <a:lstStyle/>
          <a:p>
            <a:pPr marL="0" indent="0" algn="ctr">
              <a:lnSpc>
                <a:spcPct val="100000"/>
              </a:lnSpc>
              <a:spcAft>
                <a:spcPts val="600"/>
              </a:spcAft>
              <a:buNone/>
            </a:pPr>
            <a:r>
              <a:rPr lang="en-US" b="1" dirty="0">
                <a:solidFill>
                  <a:srgbClr val="3B3838"/>
                </a:solidFill>
                <a:latin typeface="Arial" panose="020B0604020202020204" pitchFamily="34" charset="0"/>
                <a:cs typeface="Arial" panose="020B0604020202020204" pitchFamily="34" charset="0"/>
              </a:rPr>
              <a:t>EMPLOYERS</a:t>
            </a:r>
          </a:p>
          <a:p>
            <a:pPr marL="0" indent="0" algn="ctr">
              <a:lnSpc>
                <a:spcPct val="100000"/>
              </a:lnSpc>
              <a:spcBef>
                <a:spcPts val="1200"/>
              </a:spcBef>
              <a:spcAft>
                <a:spcPts val="600"/>
              </a:spcAft>
              <a:buNone/>
            </a:pPr>
            <a:r>
              <a:rPr lang="en-US" dirty="0">
                <a:solidFill>
                  <a:srgbClr val="3B3838"/>
                </a:solidFill>
                <a:latin typeface="Arial" panose="020B0604020202020204" pitchFamily="34" charset="0"/>
                <a:cs typeface="Arial" panose="020B0604020202020204" pitchFamily="34" charset="0"/>
              </a:rPr>
              <a:t>Future Of Work Considerations</a:t>
            </a:r>
          </a:p>
          <a:p>
            <a:pPr marL="0" indent="0" algn="ctr">
              <a:lnSpc>
                <a:spcPct val="100000"/>
              </a:lnSpc>
              <a:spcBef>
                <a:spcPts val="1200"/>
              </a:spcBef>
              <a:spcAft>
                <a:spcPts val="600"/>
              </a:spcAft>
              <a:buNone/>
            </a:pPr>
            <a:r>
              <a:rPr lang="en-US" b="1" dirty="0">
                <a:solidFill>
                  <a:srgbClr val="3B3838"/>
                </a:solidFill>
                <a:latin typeface="Arial" panose="020B0604020202020204" pitchFamily="34" charset="0"/>
                <a:cs typeface="Arial" panose="020B0604020202020204" pitchFamily="34" charset="0"/>
              </a:rPr>
              <a:t>Competency Mapping</a:t>
            </a:r>
          </a:p>
          <a:p>
            <a:pPr marL="0" indent="0" algn="ctr">
              <a:lnSpc>
                <a:spcPct val="100000"/>
              </a:lnSpc>
              <a:spcBef>
                <a:spcPts val="1200"/>
              </a:spcBef>
              <a:spcAft>
                <a:spcPts val="600"/>
              </a:spcAft>
              <a:buNone/>
            </a:pPr>
            <a:r>
              <a:rPr lang="en-US" dirty="0">
                <a:solidFill>
                  <a:srgbClr val="3B3838"/>
                </a:solidFill>
                <a:latin typeface="Arial" panose="020B0604020202020204" pitchFamily="34" charset="0"/>
                <a:cs typeface="Arial" panose="020B0604020202020204" pitchFamily="34" charset="0"/>
              </a:rPr>
              <a:t>Sector Strategies</a:t>
            </a:r>
          </a:p>
          <a:p>
            <a:pPr marL="0" indent="0" algn="ctr">
              <a:lnSpc>
                <a:spcPct val="100000"/>
              </a:lnSpc>
              <a:spcBef>
                <a:spcPts val="1200"/>
              </a:spcBef>
              <a:spcAft>
                <a:spcPts val="600"/>
              </a:spcAft>
              <a:buNone/>
            </a:pPr>
            <a:r>
              <a:rPr lang="en-US" dirty="0">
                <a:solidFill>
                  <a:srgbClr val="3B3838"/>
                </a:solidFill>
                <a:latin typeface="Arial" panose="020B0604020202020204" pitchFamily="34" charset="0"/>
                <a:cs typeface="Arial" panose="020B0604020202020204" pitchFamily="34" charset="0"/>
              </a:rPr>
              <a:t>Work-based Learning</a:t>
            </a:r>
          </a:p>
        </p:txBody>
      </p:sp>
      <p:sp>
        <p:nvSpPr>
          <p:cNvPr id="4" name="Text Placeholder 3"/>
          <p:cNvSpPr>
            <a:spLocks noGrp="1"/>
          </p:cNvSpPr>
          <p:nvPr>
            <p:ph type="body" sz="quarter" idx="4294967295"/>
          </p:nvPr>
        </p:nvSpPr>
        <p:spPr>
          <a:xfrm>
            <a:off x="4511151" y="2451650"/>
            <a:ext cx="3393540" cy="2459037"/>
          </a:xfrm>
          <a:prstGeom prst="rect">
            <a:avLst/>
          </a:prstGeom>
        </p:spPr>
        <p:txBody>
          <a:bodyPr>
            <a:noAutofit/>
          </a:bodyPr>
          <a:lstStyle/>
          <a:p>
            <a:pPr marL="0" indent="0" algn="ctr">
              <a:lnSpc>
                <a:spcPct val="100000"/>
              </a:lnSpc>
              <a:spcAft>
                <a:spcPts val="600"/>
              </a:spcAft>
              <a:buNone/>
            </a:pPr>
            <a:r>
              <a:rPr lang="en-US" sz="2400" b="1" dirty="0">
                <a:solidFill>
                  <a:srgbClr val="3B3838"/>
                </a:solidFill>
                <a:latin typeface="Arial" panose="020B0604020202020204" pitchFamily="34" charset="0"/>
                <a:cs typeface="Arial" panose="020B0604020202020204" pitchFamily="34" charset="0"/>
              </a:rPr>
              <a:t>POSTSECONDARY</a:t>
            </a:r>
          </a:p>
          <a:p>
            <a:pPr marL="0" indent="0" algn="ctr">
              <a:lnSpc>
                <a:spcPct val="100000"/>
              </a:lnSpc>
              <a:spcBef>
                <a:spcPts val="1200"/>
              </a:spcBef>
              <a:spcAft>
                <a:spcPts val="600"/>
              </a:spcAft>
              <a:buNone/>
            </a:pPr>
            <a:r>
              <a:rPr lang="en-US" sz="2400" dirty="0">
                <a:solidFill>
                  <a:srgbClr val="3B3838"/>
                </a:solidFill>
                <a:latin typeface="Arial" panose="020B0604020202020204" pitchFamily="34" charset="0"/>
                <a:cs typeface="Arial" panose="020B0604020202020204" pitchFamily="34" charset="0"/>
              </a:rPr>
              <a:t>Connection To Labor Market</a:t>
            </a:r>
          </a:p>
          <a:p>
            <a:pPr marL="0" indent="0" algn="ctr">
              <a:lnSpc>
                <a:spcPct val="100000"/>
              </a:lnSpc>
              <a:spcBef>
                <a:spcPts val="1200"/>
              </a:spcBef>
              <a:spcAft>
                <a:spcPts val="600"/>
              </a:spcAft>
              <a:buNone/>
            </a:pPr>
            <a:r>
              <a:rPr lang="en-US" sz="2400" dirty="0">
                <a:solidFill>
                  <a:srgbClr val="3B3838"/>
                </a:solidFill>
                <a:latin typeface="Arial" panose="020B0604020202020204" pitchFamily="34" charset="0"/>
                <a:cs typeface="Arial" panose="020B0604020202020204" pitchFamily="34" charset="0"/>
              </a:rPr>
              <a:t>On-ramps and Off-ramps</a:t>
            </a:r>
          </a:p>
          <a:p>
            <a:pPr marL="0" indent="0" algn="ctr">
              <a:lnSpc>
                <a:spcPct val="100000"/>
              </a:lnSpc>
              <a:spcBef>
                <a:spcPts val="1200"/>
              </a:spcBef>
              <a:spcAft>
                <a:spcPts val="600"/>
              </a:spcAft>
              <a:buNone/>
            </a:pPr>
            <a:r>
              <a:rPr lang="en-US" sz="2400" b="1" dirty="0">
                <a:solidFill>
                  <a:srgbClr val="3B3838"/>
                </a:solidFill>
                <a:latin typeface="Arial" panose="020B0604020202020204" pitchFamily="34" charset="0"/>
                <a:cs typeface="Arial" panose="020B0604020202020204" pitchFamily="34" charset="0"/>
              </a:rPr>
              <a:t>Seamless Transitions</a:t>
            </a:r>
          </a:p>
          <a:p>
            <a:pPr marL="0" indent="0" algn="ctr">
              <a:lnSpc>
                <a:spcPct val="100000"/>
              </a:lnSpc>
              <a:spcBef>
                <a:spcPts val="1200"/>
              </a:spcBef>
              <a:spcAft>
                <a:spcPts val="600"/>
              </a:spcAft>
              <a:buNone/>
            </a:pPr>
            <a:r>
              <a:rPr lang="en-US" sz="2400" dirty="0">
                <a:solidFill>
                  <a:srgbClr val="3B3838"/>
                </a:solidFill>
                <a:latin typeface="Arial" panose="020B0604020202020204" pitchFamily="34" charset="0"/>
                <a:cs typeface="Arial" panose="020B0604020202020204" pitchFamily="34" charset="0"/>
              </a:rPr>
              <a:t>Partnership building</a:t>
            </a:r>
          </a:p>
        </p:txBody>
      </p:sp>
      <p:sp>
        <p:nvSpPr>
          <p:cNvPr id="6" name="Right Arrow 5"/>
          <p:cNvSpPr/>
          <p:nvPr/>
        </p:nvSpPr>
        <p:spPr>
          <a:xfrm>
            <a:off x="3833340" y="2555208"/>
            <a:ext cx="529936" cy="259773"/>
          </a:xfrm>
          <a:prstGeom prst="rightArrow">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charset="0"/>
              <a:ea typeface="Arial" charset="0"/>
              <a:cs typeface="Arial" charset="0"/>
            </a:endParaRPr>
          </a:p>
        </p:txBody>
      </p:sp>
      <p:sp>
        <p:nvSpPr>
          <p:cNvPr id="7" name="Right Arrow 6"/>
          <p:cNvSpPr/>
          <p:nvPr/>
        </p:nvSpPr>
        <p:spPr>
          <a:xfrm>
            <a:off x="8052566" y="2555208"/>
            <a:ext cx="529936" cy="259773"/>
          </a:xfrm>
          <a:prstGeom prst="rightArrow">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latin typeface="Arial" charset="0"/>
              <a:ea typeface="Arial" charset="0"/>
              <a:cs typeface="Arial" charset="0"/>
            </a:endParaRPr>
          </a:p>
        </p:txBody>
      </p:sp>
      <p:pic>
        <p:nvPicPr>
          <p:cNvPr id="8" name="Picture 7">
            <a:extLst>
              <a:ext uri="{FF2B5EF4-FFF2-40B4-BE49-F238E27FC236}">
                <a16:creationId xmlns:a16="http://schemas.microsoft.com/office/drawing/2014/main" id="{B1373C38-5600-364F-A372-CC5A87DEA64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4152" y="5641383"/>
            <a:ext cx="1280150" cy="836909"/>
          </a:xfrm>
          <a:prstGeom prst="rect">
            <a:avLst/>
          </a:prstGeom>
        </p:spPr>
      </p:pic>
      <p:sp>
        <p:nvSpPr>
          <p:cNvPr id="9" name="Text Placeholder 4">
            <a:extLst>
              <a:ext uri="{FF2B5EF4-FFF2-40B4-BE49-F238E27FC236}">
                <a16:creationId xmlns:a16="http://schemas.microsoft.com/office/drawing/2014/main" id="{90505AA8-D06E-0143-9F33-51133A0E5C65}"/>
              </a:ext>
            </a:extLst>
          </p:cNvPr>
          <p:cNvSpPr txBox="1">
            <a:spLocks/>
          </p:cNvSpPr>
          <p:nvPr/>
        </p:nvSpPr>
        <p:spPr>
          <a:xfrm>
            <a:off x="8730377" y="2451650"/>
            <a:ext cx="3151250" cy="44720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Aft>
                <a:spcPts val="600"/>
              </a:spcAft>
              <a:buFont typeface="Arial" panose="020B0604020202020204" pitchFamily="34" charset="0"/>
              <a:buNone/>
            </a:pPr>
            <a:r>
              <a:rPr lang="en-US" sz="2400" b="1" dirty="0">
                <a:solidFill>
                  <a:srgbClr val="3B3838"/>
                </a:solidFill>
                <a:latin typeface="Arial" panose="020B0604020202020204" pitchFamily="34" charset="0"/>
                <a:cs typeface="Arial" panose="020B0604020202020204" pitchFamily="34" charset="0"/>
              </a:rPr>
              <a:t>ADULT EDUCATION</a:t>
            </a:r>
          </a:p>
          <a:p>
            <a:pPr marL="0" indent="0" algn="ctr">
              <a:lnSpc>
                <a:spcPct val="100000"/>
              </a:lnSpc>
              <a:spcBef>
                <a:spcPts val="1200"/>
              </a:spcBef>
              <a:spcAft>
                <a:spcPts val="600"/>
              </a:spcAft>
              <a:buFont typeface="Arial" panose="020B0604020202020204" pitchFamily="34" charset="0"/>
              <a:buNone/>
            </a:pPr>
            <a:r>
              <a:rPr lang="en-US" sz="2400" dirty="0">
                <a:solidFill>
                  <a:srgbClr val="3B3838"/>
                </a:solidFill>
                <a:latin typeface="Arial" panose="020B0604020202020204" pitchFamily="34" charset="0"/>
                <a:cs typeface="Arial" panose="020B0604020202020204" pitchFamily="34" charset="0"/>
              </a:rPr>
              <a:t>Both College </a:t>
            </a:r>
            <a:r>
              <a:rPr lang="en-US" sz="2400" u="sng" dirty="0">
                <a:solidFill>
                  <a:srgbClr val="3B3838"/>
                </a:solidFill>
                <a:latin typeface="Arial" panose="020B0604020202020204" pitchFamily="34" charset="0"/>
                <a:cs typeface="Arial" panose="020B0604020202020204" pitchFamily="34" charset="0"/>
              </a:rPr>
              <a:t>And</a:t>
            </a:r>
            <a:r>
              <a:rPr lang="en-US" sz="2400" dirty="0">
                <a:solidFill>
                  <a:srgbClr val="3B3838"/>
                </a:solidFill>
                <a:latin typeface="Arial" panose="020B0604020202020204" pitchFamily="34" charset="0"/>
                <a:cs typeface="Arial" panose="020B0604020202020204" pitchFamily="34" charset="0"/>
              </a:rPr>
              <a:t> Career</a:t>
            </a:r>
          </a:p>
          <a:p>
            <a:pPr marL="0" indent="0" algn="ctr">
              <a:lnSpc>
                <a:spcPct val="100000"/>
              </a:lnSpc>
              <a:spcBef>
                <a:spcPts val="1200"/>
              </a:spcBef>
              <a:spcAft>
                <a:spcPts val="600"/>
              </a:spcAft>
              <a:buFont typeface="Arial" panose="020B0604020202020204" pitchFamily="34" charset="0"/>
              <a:buNone/>
            </a:pPr>
            <a:r>
              <a:rPr lang="en-US" sz="2400" b="1" dirty="0">
                <a:solidFill>
                  <a:srgbClr val="3B3838"/>
                </a:solidFill>
                <a:latin typeface="Arial" panose="020B0604020202020204" pitchFamily="34" charset="0"/>
                <a:cs typeface="Arial" panose="020B0604020202020204" pitchFamily="34" charset="0"/>
              </a:rPr>
              <a:t>Integrated Pathways</a:t>
            </a:r>
          </a:p>
          <a:p>
            <a:pPr marL="0" indent="0" algn="ctr">
              <a:lnSpc>
                <a:spcPct val="100000"/>
              </a:lnSpc>
              <a:spcBef>
                <a:spcPts val="4200"/>
              </a:spcBef>
              <a:spcAft>
                <a:spcPts val="600"/>
              </a:spcAft>
              <a:buFont typeface="Arial" panose="020B0604020202020204" pitchFamily="34" charset="0"/>
              <a:buNone/>
            </a:pPr>
            <a:r>
              <a:rPr lang="en-US" sz="2400" dirty="0">
                <a:solidFill>
                  <a:srgbClr val="3B3838"/>
                </a:solidFill>
                <a:latin typeface="Arial" panose="020B0604020202020204" pitchFamily="34" charset="0"/>
                <a:cs typeface="Arial" panose="020B0604020202020204" pitchFamily="34" charset="0"/>
              </a:rPr>
              <a:t>Early, Ongoing Career Advising</a:t>
            </a:r>
          </a:p>
          <a:p>
            <a:pPr marL="0" indent="0" algn="ctr">
              <a:lnSpc>
                <a:spcPct val="100000"/>
              </a:lnSpc>
              <a:spcBef>
                <a:spcPts val="1200"/>
              </a:spcBef>
              <a:spcAft>
                <a:spcPts val="600"/>
              </a:spcAft>
              <a:buFont typeface="Arial" panose="020B0604020202020204" pitchFamily="34" charset="0"/>
              <a:buNone/>
            </a:pPr>
            <a:r>
              <a:rPr lang="en-US" sz="2400" dirty="0">
                <a:solidFill>
                  <a:srgbClr val="3B3838"/>
                </a:solidFill>
                <a:latin typeface="Arial" panose="020B0604020202020204" pitchFamily="34" charset="0"/>
                <a:cs typeface="Arial" panose="020B0604020202020204" pitchFamily="34" charset="0"/>
              </a:rPr>
              <a:t>Contextualized Foundational Skills</a:t>
            </a:r>
          </a:p>
          <a:p>
            <a:pPr algn="ctr">
              <a:lnSpc>
                <a:spcPct val="100000"/>
              </a:lnSpc>
              <a:spcAft>
                <a:spcPts val="600"/>
              </a:spcAft>
            </a:pPr>
            <a:endParaRPr lang="en-US" sz="2400" dirty="0">
              <a:solidFill>
                <a:srgbClr val="3B383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3734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3CEEF2-5F72-3640-B5F1-B47C745C4BEE}"/>
              </a:ext>
            </a:extLst>
          </p:cNvPr>
          <p:cNvSpPr>
            <a:spLocks noGrp="1"/>
          </p:cNvSpPr>
          <p:nvPr>
            <p:ph type="title"/>
          </p:nvPr>
        </p:nvSpPr>
        <p:spPr>
          <a:xfrm>
            <a:off x="715652" y="864747"/>
            <a:ext cx="4242847" cy="1325563"/>
          </a:xfrm>
        </p:spPr>
        <p:txBody>
          <a:bodyPr/>
          <a:lstStyle/>
          <a:p>
            <a:r>
              <a:rPr lang="en-US" dirty="0"/>
              <a:t>Expanding the </a:t>
            </a:r>
            <a:r>
              <a:rPr lang="en-US" dirty="0">
                <a:solidFill>
                  <a:srgbClr val="EA5134"/>
                </a:solidFill>
                <a:latin typeface="Arial Black" charset="0"/>
                <a:cs typeface="Arial Black" charset="0"/>
              </a:rPr>
              <a:t>VILLAGE</a:t>
            </a:r>
          </a:p>
        </p:txBody>
      </p:sp>
      <p:sp>
        <p:nvSpPr>
          <p:cNvPr id="7" name="Text Placeholder 2">
            <a:extLst>
              <a:ext uri="{FF2B5EF4-FFF2-40B4-BE49-F238E27FC236}">
                <a16:creationId xmlns:a16="http://schemas.microsoft.com/office/drawing/2014/main" id="{7D488CE1-67EC-9F48-B3CC-43FB8EBD040E}"/>
              </a:ext>
            </a:extLst>
          </p:cNvPr>
          <p:cNvSpPr txBox="1">
            <a:spLocks/>
          </p:cNvSpPr>
          <p:nvPr/>
        </p:nvSpPr>
        <p:spPr>
          <a:xfrm>
            <a:off x="715651" y="2190310"/>
            <a:ext cx="4489380" cy="3131777"/>
          </a:xfrm>
          <a:prstGeom prst="rect">
            <a:avLst/>
          </a:prstGeom>
        </p:spPr>
        <p:txBody>
          <a:bodyPr/>
          <a:lstStyle>
            <a:lvl1pPr marL="0" indent="0" algn="l" defTabSz="914400" rtl="0" eaLnBrk="1" latinLnBrk="0" hangingPunct="1">
              <a:lnSpc>
                <a:spcPct val="90000"/>
              </a:lnSpc>
              <a:spcBef>
                <a:spcPts val="1000"/>
              </a:spcBef>
              <a:spcAft>
                <a:spcPts val="2400"/>
              </a:spcAft>
              <a:buFont typeface="Arial"/>
              <a:buNone/>
              <a:defRPr sz="2400" b="0" i="0" kern="1200" baseline="0">
                <a:solidFill>
                  <a:schemeClr val="bg2">
                    <a:lumMod val="25000"/>
                  </a:schemeClr>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spcAft>
                <a:spcPts val="1200"/>
              </a:spcAft>
            </a:pPr>
            <a:r>
              <a:rPr lang="en-US" dirty="0"/>
              <a:t>Cross-sector approach to building pathways with clear value proposition for each partner</a:t>
            </a:r>
          </a:p>
        </p:txBody>
      </p:sp>
      <p:pic>
        <p:nvPicPr>
          <p:cNvPr id="9" name="Picture 8">
            <a:extLst>
              <a:ext uri="{FF2B5EF4-FFF2-40B4-BE49-F238E27FC236}">
                <a16:creationId xmlns:a16="http://schemas.microsoft.com/office/drawing/2014/main" id="{2F89AE72-239D-BE44-94E2-A05019B2E2D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4152" y="5641383"/>
            <a:ext cx="1280150" cy="836909"/>
          </a:xfrm>
          <a:prstGeom prst="rect">
            <a:avLst/>
          </a:prstGeom>
        </p:spPr>
      </p:pic>
      <p:graphicFrame>
        <p:nvGraphicFramePr>
          <p:cNvPr id="10" name="Diagram 9">
            <a:extLst>
              <a:ext uri="{FF2B5EF4-FFF2-40B4-BE49-F238E27FC236}">
                <a16:creationId xmlns:a16="http://schemas.microsoft.com/office/drawing/2014/main" id="{6BF729AF-9BEC-0643-ACC1-CD8F75C1CD9F}"/>
              </a:ext>
            </a:extLst>
          </p:cNvPr>
          <p:cNvGraphicFramePr/>
          <p:nvPr>
            <p:extLst>
              <p:ext uri="{D42A27DB-BD31-4B8C-83A1-F6EECF244321}">
                <p14:modId xmlns:p14="http://schemas.microsoft.com/office/powerpoint/2010/main" val="3582616873"/>
              </p:ext>
            </p:extLst>
          </p:nvPr>
        </p:nvGraphicFramePr>
        <p:xfrm>
          <a:off x="4958499" y="1004912"/>
          <a:ext cx="6572241" cy="54733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Oval 2">
            <a:extLst>
              <a:ext uri="{FF2B5EF4-FFF2-40B4-BE49-F238E27FC236}">
                <a16:creationId xmlns:a16="http://schemas.microsoft.com/office/drawing/2014/main" id="{E8FF99F2-FBE9-4E48-A9A4-C59B1A2FB8EC}"/>
              </a:ext>
            </a:extLst>
          </p:cNvPr>
          <p:cNvSpPr/>
          <p:nvPr/>
        </p:nvSpPr>
        <p:spPr>
          <a:xfrm>
            <a:off x="5437505" y="1403541"/>
            <a:ext cx="2249655" cy="952201"/>
          </a:xfrm>
          <a:prstGeom prst="ellipse">
            <a:avLst/>
          </a:prstGeom>
          <a:noFill/>
          <a:ln w="19050">
            <a:solidFill>
              <a:srgbClr val="EA55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B12585C2-D62E-A749-B4AE-910420B8BF07}"/>
              </a:ext>
            </a:extLst>
          </p:cNvPr>
          <p:cNvSpPr/>
          <p:nvPr/>
        </p:nvSpPr>
        <p:spPr>
          <a:xfrm>
            <a:off x="4783993" y="2495907"/>
            <a:ext cx="2249655" cy="952201"/>
          </a:xfrm>
          <a:prstGeom prst="ellipse">
            <a:avLst/>
          </a:prstGeom>
          <a:noFill/>
          <a:ln w="19050">
            <a:solidFill>
              <a:srgbClr val="EA55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BA70A7D1-719A-F147-AF62-71E107A4CCF6}"/>
              </a:ext>
            </a:extLst>
          </p:cNvPr>
          <p:cNvSpPr/>
          <p:nvPr/>
        </p:nvSpPr>
        <p:spPr>
          <a:xfrm>
            <a:off x="9015030" y="5165282"/>
            <a:ext cx="2249655" cy="952201"/>
          </a:xfrm>
          <a:prstGeom prst="ellipse">
            <a:avLst/>
          </a:prstGeom>
          <a:noFill/>
          <a:ln w="19050">
            <a:solidFill>
              <a:srgbClr val="EA553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38925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Autofit/>
          </a:bodyPr>
          <a:lstStyle/>
          <a:p>
            <a:r>
              <a:rPr lang="en-US" dirty="0">
                <a:latin typeface="Arial" panose="020B0604020202020204" pitchFamily="34" charset="0"/>
                <a:cs typeface="Arial" panose="020B0604020202020204" pitchFamily="34" charset="0"/>
              </a:rPr>
              <a:t>PREPARING EVERYONE TO BE </a:t>
            </a:r>
            <a:br>
              <a:rPr lang="en-US" dirty="0">
                <a:latin typeface="Arial" panose="020B0604020202020204" pitchFamily="34" charset="0"/>
                <a:cs typeface="Arial" panose="020B0604020202020204" pitchFamily="34" charset="0"/>
              </a:rPr>
            </a:br>
            <a:r>
              <a:rPr lang="en-US" b="1" dirty="0">
                <a:solidFill>
                  <a:srgbClr val="EA5134"/>
                </a:solidFill>
                <a:latin typeface="Arial Black" charset="0"/>
                <a:ea typeface="+mj-ea"/>
                <a:cs typeface="Arial Black" charset="0"/>
              </a:rPr>
              <a:t>FUTURE-READY</a:t>
            </a:r>
          </a:p>
        </p:txBody>
      </p:sp>
      <p:sp>
        <p:nvSpPr>
          <p:cNvPr id="7" name="Content Placeholder 2">
            <a:extLst>
              <a:ext uri="{FF2B5EF4-FFF2-40B4-BE49-F238E27FC236}">
                <a16:creationId xmlns:a16="http://schemas.microsoft.com/office/drawing/2014/main" id="{273B0B95-AB00-314D-B67F-A934593364F0}"/>
              </a:ext>
            </a:extLst>
          </p:cNvPr>
          <p:cNvSpPr txBox="1">
            <a:spLocks/>
          </p:cNvSpPr>
          <p:nvPr/>
        </p:nvSpPr>
        <p:spPr>
          <a:xfrm>
            <a:off x="4958499" y="864747"/>
            <a:ext cx="7119937" cy="5768528"/>
          </a:xfrm>
          <a:prstGeom prst="rect">
            <a:avLst/>
          </a:prstGeom>
        </p:spPr>
        <p:txBody>
          <a:bodyPr>
            <a:noAutofit/>
          </a:bodyPr>
          <a:lstStyle>
            <a:lvl1pPr marL="0" indent="0" algn="l" defTabSz="914400" rtl="0" eaLnBrk="1" latinLnBrk="0" hangingPunct="1">
              <a:lnSpc>
                <a:spcPct val="90000"/>
              </a:lnSpc>
              <a:spcBef>
                <a:spcPts val="1000"/>
              </a:spcBef>
              <a:spcAft>
                <a:spcPts val="2400"/>
              </a:spcAft>
              <a:buFont typeface="Arial"/>
              <a:buNone/>
              <a:defRPr sz="2400" b="0" i="0" kern="1200" baseline="0">
                <a:solidFill>
                  <a:schemeClr val="bg2">
                    <a:lumMod val="25000"/>
                  </a:schemeClr>
                </a:solidFill>
                <a:latin typeface="Arial" charset="0"/>
                <a:ea typeface="Arial" charset="0"/>
                <a:cs typeface="Arial" charset="0"/>
              </a:defRPr>
            </a:lvl1pPr>
            <a:lvl2pPr marL="457200" indent="0" algn="l" defTabSz="914400" rtl="0" eaLnBrk="1" latinLnBrk="0" hangingPunct="1">
              <a:lnSpc>
                <a:spcPct val="90000"/>
              </a:lnSpc>
              <a:spcBef>
                <a:spcPts val="500"/>
              </a:spcBef>
              <a:buFont typeface="Arial"/>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20000"/>
              </a:lnSpc>
              <a:spcBef>
                <a:spcPts val="0"/>
              </a:spcBef>
            </a:pPr>
            <a:r>
              <a:rPr lang="en-US" dirty="0">
                <a:solidFill>
                  <a:srgbClr val="3B3838"/>
                </a:solidFill>
              </a:rPr>
              <a:t>What </a:t>
            </a:r>
            <a:r>
              <a:rPr lang="en-US" b="1" dirty="0">
                <a:solidFill>
                  <a:srgbClr val="3B3838"/>
                </a:solidFill>
              </a:rPr>
              <a:t>advise can you provide to your jobseekers about pathways</a:t>
            </a:r>
            <a:r>
              <a:rPr lang="en-US" dirty="0">
                <a:solidFill>
                  <a:srgbClr val="3B3838"/>
                </a:solidFill>
              </a:rPr>
              <a:t> from education to careers, and career possibilities?</a:t>
            </a:r>
          </a:p>
          <a:p>
            <a:pPr>
              <a:lnSpc>
                <a:spcPct val="120000"/>
              </a:lnSpc>
              <a:spcBef>
                <a:spcPts val="0"/>
              </a:spcBef>
            </a:pPr>
            <a:r>
              <a:rPr lang="en-US" dirty="0">
                <a:solidFill>
                  <a:srgbClr val="3B3838"/>
                </a:solidFill>
              </a:rPr>
              <a:t>How can you talk about the </a:t>
            </a:r>
            <a:r>
              <a:rPr lang="en-US" b="1" dirty="0">
                <a:solidFill>
                  <a:srgbClr val="3B3838"/>
                </a:solidFill>
              </a:rPr>
              <a:t>critical role of productive work</a:t>
            </a:r>
            <a:r>
              <a:rPr lang="en-US" dirty="0">
                <a:solidFill>
                  <a:srgbClr val="3B3838"/>
                </a:solidFill>
              </a:rPr>
              <a:t> in human lives?</a:t>
            </a:r>
          </a:p>
          <a:p>
            <a:pPr>
              <a:lnSpc>
                <a:spcPct val="120000"/>
              </a:lnSpc>
              <a:spcBef>
                <a:spcPts val="0"/>
              </a:spcBef>
            </a:pPr>
            <a:r>
              <a:rPr lang="en-US" dirty="0">
                <a:solidFill>
                  <a:srgbClr val="3B3838"/>
                </a:solidFill>
              </a:rPr>
              <a:t>How can you help jobseekers understand the </a:t>
            </a:r>
            <a:r>
              <a:rPr lang="en-US" b="1" dirty="0">
                <a:solidFill>
                  <a:srgbClr val="3B3838"/>
                </a:solidFill>
              </a:rPr>
              <a:t>future labor market</a:t>
            </a:r>
            <a:r>
              <a:rPr lang="en-US" dirty="0">
                <a:solidFill>
                  <a:srgbClr val="3B3838"/>
                </a:solidFill>
              </a:rPr>
              <a:t>—or even the current one?</a:t>
            </a:r>
          </a:p>
          <a:p>
            <a:pPr>
              <a:lnSpc>
                <a:spcPct val="120000"/>
              </a:lnSpc>
              <a:spcBef>
                <a:spcPts val="0"/>
              </a:spcBef>
            </a:pPr>
            <a:r>
              <a:rPr lang="en-US" dirty="0">
                <a:solidFill>
                  <a:srgbClr val="3B3838"/>
                </a:solidFill>
              </a:rPr>
              <a:t>How can you learn more about </a:t>
            </a:r>
            <a:r>
              <a:rPr lang="en-US" b="1" dirty="0">
                <a:solidFill>
                  <a:srgbClr val="3B3838"/>
                </a:solidFill>
              </a:rPr>
              <a:t>contemporary high-growth industries, </a:t>
            </a:r>
            <a:r>
              <a:rPr lang="en-US" dirty="0">
                <a:solidFill>
                  <a:srgbClr val="3B3838"/>
                </a:solidFill>
              </a:rPr>
              <a:t>labor market data and shifts in education and workforce?</a:t>
            </a:r>
          </a:p>
        </p:txBody>
      </p:sp>
      <p:pic>
        <p:nvPicPr>
          <p:cNvPr id="5" name="Picture 4">
            <a:extLst>
              <a:ext uri="{FF2B5EF4-FFF2-40B4-BE49-F238E27FC236}">
                <a16:creationId xmlns:a16="http://schemas.microsoft.com/office/drawing/2014/main" id="{EE304667-44B5-2846-B779-61975B05F39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4152" y="5641383"/>
            <a:ext cx="1280150" cy="836909"/>
          </a:xfrm>
          <a:prstGeom prst="rect">
            <a:avLst/>
          </a:prstGeom>
        </p:spPr>
      </p:pic>
    </p:spTree>
    <p:extLst>
      <p:ext uri="{BB962C8B-B14F-4D97-AF65-F5344CB8AC3E}">
        <p14:creationId xmlns:p14="http://schemas.microsoft.com/office/powerpoint/2010/main" val="2680024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E1C87A-192E-C240-962F-B9375A117496}"/>
              </a:ext>
            </a:extLst>
          </p:cNvPr>
          <p:cNvSpPr>
            <a:spLocks noGrp="1"/>
          </p:cNvSpPr>
          <p:nvPr>
            <p:ph type="title"/>
          </p:nvPr>
        </p:nvSpPr>
        <p:spPr/>
        <p:txBody>
          <a:bodyPr>
            <a:normAutofit fontScale="90000"/>
          </a:bodyPr>
          <a:lstStyle/>
          <a:p>
            <a:r>
              <a:rPr lang="en-US" b="1" dirty="0">
                <a:solidFill>
                  <a:srgbClr val="EA5134"/>
                </a:solidFill>
                <a:latin typeface="Arial" panose="020B0604020202020204" pitchFamily="34" charset="0"/>
                <a:cs typeface="Arial" panose="020B0604020202020204" pitchFamily="34" charset="0"/>
              </a:rPr>
              <a:t>JFF:</a:t>
            </a:r>
            <a:r>
              <a:rPr lang="en-US" b="1" dirty="0">
                <a:latin typeface="Arial" panose="020B0604020202020204" pitchFamily="34" charset="0"/>
                <a:cs typeface="Arial" panose="020B0604020202020204" pitchFamily="34" charset="0"/>
              </a:rPr>
              <a:t> BUILDING A FUTURE THAT WORKS</a:t>
            </a:r>
          </a:p>
        </p:txBody>
      </p:sp>
      <p:sp>
        <p:nvSpPr>
          <p:cNvPr id="2" name="Content Placeholder 1">
            <a:extLst>
              <a:ext uri="{FF2B5EF4-FFF2-40B4-BE49-F238E27FC236}">
                <a16:creationId xmlns:a16="http://schemas.microsoft.com/office/drawing/2014/main" id="{300C37EA-6D7F-8443-B47E-B518B77FBF60}"/>
              </a:ext>
            </a:extLst>
          </p:cNvPr>
          <p:cNvSpPr>
            <a:spLocks noGrp="1"/>
          </p:cNvSpPr>
          <p:nvPr>
            <p:ph type="body" sz="quarter" idx="13"/>
          </p:nvPr>
        </p:nvSpPr>
        <p:spPr/>
        <p:txBody>
          <a:bodyPr/>
          <a:lstStyle/>
          <a:p>
            <a:pPr marL="0" indent="0">
              <a:buNone/>
            </a:pPr>
            <a:r>
              <a:rPr lang="en-US" sz="2800" b="1" dirty="0">
                <a:solidFill>
                  <a:srgbClr val="5ECBD4"/>
                </a:solidFill>
              </a:rPr>
              <a:t>OUR WORK</a:t>
            </a:r>
          </a:p>
          <a:p>
            <a:pPr marL="0" indent="0">
              <a:buNone/>
            </a:pPr>
            <a:r>
              <a:rPr lang="en-US" dirty="0">
                <a:solidFill>
                  <a:srgbClr val="3B3838"/>
                </a:solidFill>
              </a:rPr>
              <a:t>We drive meaningful change in the American workforce and education systems. For 35 years, JFF has led the way in designing innovative and scalable solutions that create access to economic advancement for all.</a:t>
            </a:r>
          </a:p>
          <a:p>
            <a:pPr marL="0" indent="0">
              <a:buNone/>
            </a:pPr>
            <a:r>
              <a:rPr lang="en-US" sz="2800" b="1" dirty="0">
                <a:solidFill>
                  <a:srgbClr val="5ECBD4"/>
                </a:solidFill>
              </a:rPr>
              <a:t>OUR VISION</a:t>
            </a:r>
          </a:p>
          <a:p>
            <a:pPr marL="0" indent="0">
              <a:buNone/>
            </a:pPr>
            <a:r>
              <a:rPr lang="en-US" dirty="0"/>
              <a:t>The promise of education and economic mobility in America is achieved for everyone.</a:t>
            </a:r>
          </a:p>
        </p:txBody>
      </p:sp>
      <p:pic>
        <p:nvPicPr>
          <p:cNvPr id="6" name="Picture 5">
            <a:extLst>
              <a:ext uri="{FF2B5EF4-FFF2-40B4-BE49-F238E27FC236}">
                <a16:creationId xmlns:a16="http://schemas.microsoft.com/office/drawing/2014/main" id="{0B51818E-6037-6F43-8F0B-D8DEE34C207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4152" y="5543031"/>
            <a:ext cx="1458564" cy="953549"/>
          </a:xfrm>
          <a:prstGeom prst="rect">
            <a:avLst/>
          </a:prstGeom>
        </p:spPr>
      </p:pic>
    </p:spTree>
    <p:extLst>
      <p:ext uri="{BB962C8B-B14F-4D97-AF65-F5344CB8AC3E}">
        <p14:creationId xmlns:p14="http://schemas.microsoft.com/office/powerpoint/2010/main" val="42599825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reeform 5"/>
          <p:cNvSpPr>
            <a:spLocks/>
          </p:cNvSpPr>
          <p:nvPr/>
        </p:nvSpPr>
        <p:spPr bwMode="auto">
          <a:xfrm>
            <a:off x="4042770" y="3531595"/>
            <a:ext cx="6418262" cy="2078038"/>
          </a:xfrm>
          <a:custGeom>
            <a:avLst/>
            <a:gdLst>
              <a:gd name="T0" fmla="*/ 3340 w 3340"/>
              <a:gd name="T1" fmla="*/ 526 h 1543"/>
              <a:gd name="T2" fmla="*/ 3291 w 3340"/>
              <a:gd name="T3" fmla="*/ 523 h 1543"/>
              <a:gd name="T4" fmla="*/ 3291 w 3340"/>
              <a:gd name="T5" fmla="*/ 508 h 1543"/>
              <a:gd name="T6" fmla="*/ 3167 w 3340"/>
              <a:gd name="T7" fmla="*/ 508 h 1543"/>
              <a:gd name="T8" fmla="*/ 2538 w 3340"/>
              <a:gd name="T9" fmla="*/ 0 h 1543"/>
              <a:gd name="T10" fmla="*/ 2090 w 3340"/>
              <a:gd name="T11" fmla="*/ 456 h 1543"/>
              <a:gd name="T12" fmla="*/ 1642 w 3340"/>
              <a:gd name="T13" fmla="*/ 0 h 1543"/>
              <a:gd name="T14" fmla="*/ 1182 w 3340"/>
              <a:gd name="T15" fmla="*/ 461 h 1543"/>
              <a:gd name="T16" fmla="*/ 722 w 3340"/>
              <a:gd name="T17" fmla="*/ 0 h 1543"/>
              <a:gd name="T18" fmla="*/ 92 w 3340"/>
              <a:gd name="T19" fmla="*/ 508 h 1543"/>
              <a:gd name="T20" fmla="*/ 0 w 3340"/>
              <a:gd name="T21" fmla="*/ 508 h 1543"/>
              <a:gd name="T22" fmla="*/ 0 w 3340"/>
              <a:gd name="T23" fmla="*/ 1543 h 1543"/>
              <a:gd name="T24" fmla="*/ 3291 w 3340"/>
              <a:gd name="T25" fmla="*/ 1543 h 1543"/>
              <a:gd name="T26" fmla="*/ 3291 w 3340"/>
              <a:gd name="T27" fmla="*/ 671 h 1543"/>
              <a:gd name="T28" fmla="*/ 3340 w 3340"/>
              <a:gd name="T29" fmla="*/ 526 h 1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40" h="1543">
                <a:moveTo>
                  <a:pt x="3340" y="526"/>
                </a:moveTo>
                <a:cubicBezTo>
                  <a:pt x="3324" y="525"/>
                  <a:pt x="3307" y="525"/>
                  <a:pt x="3291" y="523"/>
                </a:cubicBezTo>
                <a:cubicBezTo>
                  <a:pt x="3291" y="508"/>
                  <a:pt x="3291" y="508"/>
                  <a:pt x="3291" y="508"/>
                </a:cubicBezTo>
                <a:cubicBezTo>
                  <a:pt x="3167" y="508"/>
                  <a:pt x="3167" y="508"/>
                  <a:pt x="3167" y="508"/>
                </a:cubicBezTo>
                <a:cubicBezTo>
                  <a:pt x="2849" y="448"/>
                  <a:pt x="2601" y="250"/>
                  <a:pt x="2538" y="0"/>
                </a:cubicBezTo>
                <a:cubicBezTo>
                  <a:pt x="2487" y="200"/>
                  <a:pt x="2318" y="367"/>
                  <a:pt x="2090" y="456"/>
                </a:cubicBezTo>
                <a:cubicBezTo>
                  <a:pt x="1861" y="367"/>
                  <a:pt x="1692" y="200"/>
                  <a:pt x="1642" y="0"/>
                </a:cubicBezTo>
                <a:cubicBezTo>
                  <a:pt x="1590" y="203"/>
                  <a:pt x="1416" y="373"/>
                  <a:pt x="1182" y="461"/>
                </a:cubicBezTo>
                <a:cubicBezTo>
                  <a:pt x="947" y="373"/>
                  <a:pt x="773" y="203"/>
                  <a:pt x="722" y="0"/>
                </a:cubicBezTo>
                <a:cubicBezTo>
                  <a:pt x="658" y="250"/>
                  <a:pt x="411" y="448"/>
                  <a:pt x="92" y="508"/>
                </a:cubicBezTo>
                <a:cubicBezTo>
                  <a:pt x="0" y="508"/>
                  <a:pt x="0" y="508"/>
                  <a:pt x="0" y="508"/>
                </a:cubicBezTo>
                <a:cubicBezTo>
                  <a:pt x="0" y="1543"/>
                  <a:pt x="0" y="1543"/>
                  <a:pt x="0" y="1543"/>
                </a:cubicBezTo>
                <a:cubicBezTo>
                  <a:pt x="3291" y="1543"/>
                  <a:pt x="3291" y="1543"/>
                  <a:pt x="3291" y="1543"/>
                </a:cubicBezTo>
                <a:cubicBezTo>
                  <a:pt x="3291" y="671"/>
                  <a:pt x="3291" y="671"/>
                  <a:pt x="3291" y="671"/>
                </a:cubicBezTo>
                <a:cubicBezTo>
                  <a:pt x="3315" y="625"/>
                  <a:pt x="3332" y="576"/>
                  <a:pt x="3340" y="526"/>
                </a:cubicBezTo>
                <a:close/>
              </a:path>
            </a:pathLst>
          </a:custGeom>
          <a:solidFill>
            <a:srgbClr val="53B9FF"/>
          </a:solidFill>
          <a:ln>
            <a:noFill/>
          </a:ln>
        </p:spPr>
        <p:txBody>
          <a:bodyPr lIns="68580" tIns="34290" rIns="68580" bIns="34290"/>
          <a:lstStyle/>
          <a:p>
            <a:pPr>
              <a:defRPr/>
            </a:pPr>
            <a:endParaRPr lang="id-ID" sz="1350"/>
          </a:p>
        </p:txBody>
      </p:sp>
      <p:sp>
        <p:nvSpPr>
          <p:cNvPr id="15" name="Freeform 5"/>
          <p:cNvSpPr>
            <a:spLocks/>
          </p:cNvSpPr>
          <p:nvPr/>
        </p:nvSpPr>
        <p:spPr bwMode="auto">
          <a:xfrm>
            <a:off x="3206158" y="3563345"/>
            <a:ext cx="6416675" cy="2078038"/>
          </a:xfrm>
          <a:custGeom>
            <a:avLst/>
            <a:gdLst>
              <a:gd name="T0" fmla="*/ 3340 w 3340"/>
              <a:gd name="T1" fmla="*/ 526 h 1543"/>
              <a:gd name="T2" fmla="*/ 3291 w 3340"/>
              <a:gd name="T3" fmla="*/ 523 h 1543"/>
              <a:gd name="T4" fmla="*/ 3291 w 3340"/>
              <a:gd name="T5" fmla="*/ 508 h 1543"/>
              <a:gd name="T6" fmla="*/ 3167 w 3340"/>
              <a:gd name="T7" fmla="*/ 508 h 1543"/>
              <a:gd name="T8" fmla="*/ 2538 w 3340"/>
              <a:gd name="T9" fmla="*/ 0 h 1543"/>
              <a:gd name="T10" fmla="*/ 2090 w 3340"/>
              <a:gd name="T11" fmla="*/ 456 h 1543"/>
              <a:gd name="T12" fmla="*/ 1642 w 3340"/>
              <a:gd name="T13" fmla="*/ 0 h 1543"/>
              <a:gd name="T14" fmla="*/ 1182 w 3340"/>
              <a:gd name="T15" fmla="*/ 461 h 1543"/>
              <a:gd name="T16" fmla="*/ 722 w 3340"/>
              <a:gd name="T17" fmla="*/ 0 h 1543"/>
              <a:gd name="T18" fmla="*/ 92 w 3340"/>
              <a:gd name="T19" fmla="*/ 508 h 1543"/>
              <a:gd name="T20" fmla="*/ 0 w 3340"/>
              <a:gd name="T21" fmla="*/ 508 h 1543"/>
              <a:gd name="T22" fmla="*/ 0 w 3340"/>
              <a:gd name="T23" fmla="*/ 1543 h 1543"/>
              <a:gd name="T24" fmla="*/ 3291 w 3340"/>
              <a:gd name="T25" fmla="*/ 1543 h 1543"/>
              <a:gd name="T26" fmla="*/ 3291 w 3340"/>
              <a:gd name="T27" fmla="*/ 671 h 1543"/>
              <a:gd name="T28" fmla="*/ 3340 w 3340"/>
              <a:gd name="T29" fmla="*/ 526 h 15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40" h="1543">
                <a:moveTo>
                  <a:pt x="3340" y="526"/>
                </a:moveTo>
                <a:cubicBezTo>
                  <a:pt x="3324" y="525"/>
                  <a:pt x="3307" y="525"/>
                  <a:pt x="3291" y="523"/>
                </a:cubicBezTo>
                <a:cubicBezTo>
                  <a:pt x="3291" y="508"/>
                  <a:pt x="3291" y="508"/>
                  <a:pt x="3291" y="508"/>
                </a:cubicBezTo>
                <a:cubicBezTo>
                  <a:pt x="3167" y="508"/>
                  <a:pt x="3167" y="508"/>
                  <a:pt x="3167" y="508"/>
                </a:cubicBezTo>
                <a:cubicBezTo>
                  <a:pt x="2849" y="448"/>
                  <a:pt x="2601" y="250"/>
                  <a:pt x="2538" y="0"/>
                </a:cubicBezTo>
                <a:cubicBezTo>
                  <a:pt x="2487" y="200"/>
                  <a:pt x="2318" y="367"/>
                  <a:pt x="2090" y="456"/>
                </a:cubicBezTo>
                <a:cubicBezTo>
                  <a:pt x="1861" y="367"/>
                  <a:pt x="1692" y="200"/>
                  <a:pt x="1642" y="0"/>
                </a:cubicBezTo>
                <a:cubicBezTo>
                  <a:pt x="1590" y="203"/>
                  <a:pt x="1416" y="373"/>
                  <a:pt x="1182" y="461"/>
                </a:cubicBezTo>
                <a:cubicBezTo>
                  <a:pt x="947" y="373"/>
                  <a:pt x="773" y="203"/>
                  <a:pt x="722" y="0"/>
                </a:cubicBezTo>
                <a:cubicBezTo>
                  <a:pt x="658" y="250"/>
                  <a:pt x="411" y="448"/>
                  <a:pt x="92" y="508"/>
                </a:cubicBezTo>
                <a:cubicBezTo>
                  <a:pt x="0" y="508"/>
                  <a:pt x="0" y="508"/>
                  <a:pt x="0" y="508"/>
                </a:cubicBezTo>
                <a:cubicBezTo>
                  <a:pt x="0" y="1543"/>
                  <a:pt x="0" y="1543"/>
                  <a:pt x="0" y="1543"/>
                </a:cubicBezTo>
                <a:cubicBezTo>
                  <a:pt x="3291" y="1543"/>
                  <a:pt x="3291" y="1543"/>
                  <a:pt x="3291" y="1543"/>
                </a:cubicBezTo>
                <a:cubicBezTo>
                  <a:pt x="3291" y="671"/>
                  <a:pt x="3291" y="671"/>
                  <a:pt x="3291" y="671"/>
                </a:cubicBezTo>
                <a:cubicBezTo>
                  <a:pt x="3315" y="625"/>
                  <a:pt x="3332" y="576"/>
                  <a:pt x="3340" y="526"/>
                </a:cubicBezTo>
                <a:close/>
              </a:path>
            </a:pathLst>
          </a:custGeom>
          <a:solidFill>
            <a:srgbClr val="006BB4"/>
          </a:solidFill>
          <a:ln>
            <a:noFill/>
          </a:ln>
        </p:spPr>
        <p:txBody>
          <a:bodyPr lIns="68580" tIns="34290" rIns="68580" bIns="34290"/>
          <a:lstStyle/>
          <a:p>
            <a:pPr>
              <a:defRPr/>
            </a:pPr>
            <a:endParaRPr lang="id-ID" sz="1350" dirty="0"/>
          </a:p>
        </p:txBody>
      </p:sp>
      <p:sp>
        <p:nvSpPr>
          <p:cNvPr id="3" name="Freeform 25"/>
          <p:cNvSpPr>
            <a:spLocks/>
          </p:cNvSpPr>
          <p:nvPr/>
        </p:nvSpPr>
        <p:spPr bwMode="auto">
          <a:xfrm>
            <a:off x="1678982" y="2267945"/>
            <a:ext cx="2784475" cy="3373438"/>
          </a:xfrm>
          <a:custGeom>
            <a:avLst/>
            <a:gdLst>
              <a:gd name="T0" fmla="*/ 0 w 1066"/>
              <a:gd name="T1" fmla="*/ 21 h 1317"/>
              <a:gd name="T2" fmla="*/ 578 w 1066"/>
              <a:gd name="T3" fmla="*/ 2 h 1317"/>
              <a:gd name="T4" fmla="*/ 605 w 1066"/>
              <a:gd name="T5" fmla="*/ 34 h 1317"/>
              <a:gd name="T6" fmla="*/ 637 w 1066"/>
              <a:gd name="T7" fmla="*/ 34 h 1317"/>
              <a:gd name="T8" fmla="*/ 637 w 1066"/>
              <a:gd name="T9" fmla="*/ 18 h 1317"/>
              <a:gd name="T10" fmla="*/ 656 w 1066"/>
              <a:gd name="T11" fmla="*/ 18 h 1317"/>
              <a:gd name="T12" fmla="*/ 688 w 1066"/>
              <a:gd name="T13" fmla="*/ 34 h 1317"/>
              <a:gd name="T14" fmla="*/ 722 w 1066"/>
              <a:gd name="T15" fmla="*/ 63 h 1317"/>
              <a:gd name="T16" fmla="*/ 794 w 1066"/>
              <a:gd name="T17" fmla="*/ 47 h 1317"/>
              <a:gd name="T18" fmla="*/ 874 w 1066"/>
              <a:gd name="T19" fmla="*/ 63 h 1317"/>
              <a:gd name="T20" fmla="*/ 1066 w 1066"/>
              <a:gd name="T21" fmla="*/ 63 h 1317"/>
              <a:gd name="T22" fmla="*/ 1032 w 1066"/>
              <a:gd name="T23" fmla="*/ 154 h 1317"/>
              <a:gd name="T24" fmla="*/ 1029 w 1066"/>
              <a:gd name="T25" fmla="*/ 218 h 1317"/>
              <a:gd name="T26" fmla="*/ 976 w 1066"/>
              <a:gd name="T27" fmla="*/ 253 h 1317"/>
              <a:gd name="T28" fmla="*/ 1005 w 1066"/>
              <a:gd name="T29" fmla="*/ 333 h 1317"/>
              <a:gd name="T30" fmla="*/ 989 w 1066"/>
              <a:gd name="T31" fmla="*/ 383 h 1317"/>
              <a:gd name="T32" fmla="*/ 992 w 1066"/>
              <a:gd name="T33" fmla="*/ 487 h 1317"/>
              <a:gd name="T34" fmla="*/ 981 w 1066"/>
              <a:gd name="T35" fmla="*/ 562 h 1317"/>
              <a:gd name="T36" fmla="*/ 1018 w 1066"/>
              <a:gd name="T37" fmla="*/ 687 h 1317"/>
              <a:gd name="T38" fmla="*/ 984 w 1066"/>
              <a:gd name="T39" fmla="*/ 762 h 1317"/>
              <a:gd name="T40" fmla="*/ 962 w 1066"/>
              <a:gd name="T41" fmla="*/ 848 h 1317"/>
              <a:gd name="T42" fmla="*/ 928 w 1066"/>
              <a:gd name="T43" fmla="*/ 863 h 1317"/>
              <a:gd name="T44" fmla="*/ 912 w 1066"/>
              <a:gd name="T45" fmla="*/ 1026 h 1317"/>
              <a:gd name="T46" fmla="*/ 941 w 1066"/>
              <a:gd name="T47" fmla="*/ 1125 h 1317"/>
              <a:gd name="T48" fmla="*/ 880 w 1066"/>
              <a:gd name="T49" fmla="*/ 1146 h 1317"/>
              <a:gd name="T50" fmla="*/ 861 w 1066"/>
              <a:gd name="T51" fmla="*/ 1183 h 1317"/>
              <a:gd name="T52" fmla="*/ 810 w 1066"/>
              <a:gd name="T53" fmla="*/ 1202 h 1317"/>
              <a:gd name="T54" fmla="*/ 816 w 1066"/>
              <a:gd name="T55" fmla="*/ 1317 h 1317"/>
              <a:gd name="T56" fmla="*/ 0 w 1066"/>
              <a:gd name="T57" fmla="*/ 1317 h 1317"/>
              <a:gd name="T58" fmla="*/ 0 w 1066"/>
              <a:gd name="T59" fmla="*/ 21 h 1317"/>
              <a:gd name="connsiteX0" fmla="*/ 0 w 11097"/>
              <a:gd name="connsiteY0" fmla="*/ 117 h 9985"/>
              <a:gd name="connsiteX1" fmla="*/ 6519 w 11097"/>
              <a:gd name="connsiteY1" fmla="*/ 0 h 9985"/>
              <a:gd name="connsiteX2" fmla="*/ 6772 w 11097"/>
              <a:gd name="connsiteY2" fmla="*/ 243 h 9985"/>
              <a:gd name="connsiteX3" fmla="*/ 7073 w 11097"/>
              <a:gd name="connsiteY3" fmla="*/ 243 h 9985"/>
              <a:gd name="connsiteX4" fmla="*/ 7073 w 11097"/>
              <a:gd name="connsiteY4" fmla="*/ 122 h 9985"/>
              <a:gd name="connsiteX5" fmla="*/ 7251 w 11097"/>
              <a:gd name="connsiteY5" fmla="*/ 122 h 9985"/>
              <a:gd name="connsiteX6" fmla="*/ 7551 w 11097"/>
              <a:gd name="connsiteY6" fmla="*/ 243 h 9985"/>
              <a:gd name="connsiteX7" fmla="*/ 7870 w 11097"/>
              <a:gd name="connsiteY7" fmla="*/ 463 h 9985"/>
              <a:gd name="connsiteX8" fmla="*/ 8545 w 11097"/>
              <a:gd name="connsiteY8" fmla="*/ 342 h 9985"/>
              <a:gd name="connsiteX9" fmla="*/ 9296 w 11097"/>
              <a:gd name="connsiteY9" fmla="*/ 463 h 9985"/>
              <a:gd name="connsiteX10" fmla="*/ 11097 w 11097"/>
              <a:gd name="connsiteY10" fmla="*/ 463 h 9985"/>
              <a:gd name="connsiteX11" fmla="*/ 10778 w 11097"/>
              <a:gd name="connsiteY11" fmla="*/ 1154 h 9985"/>
              <a:gd name="connsiteX12" fmla="*/ 10750 w 11097"/>
              <a:gd name="connsiteY12" fmla="*/ 1640 h 9985"/>
              <a:gd name="connsiteX13" fmla="*/ 10253 w 11097"/>
              <a:gd name="connsiteY13" fmla="*/ 1906 h 9985"/>
              <a:gd name="connsiteX14" fmla="*/ 10525 w 11097"/>
              <a:gd name="connsiteY14" fmla="*/ 2513 h 9985"/>
              <a:gd name="connsiteX15" fmla="*/ 10375 w 11097"/>
              <a:gd name="connsiteY15" fmla="*/ 2893 h 9985"/>
              <a:gd name="connsiteX16" fmla="*/ 10403 w 11097"/>
              <a:gd name="connsiteY16" fmla="*/ 3683 h 9985"/>
              <a:gd name="connsiteX17" fmla="*/ 10300 w 11097"/>
              <a:gd name="connsiteY17" fmla="*/ 4252 h 9985"/>
              <a:gd name="connsiteX18" fmla="*/ 10647 w 11097"/>
              <a:gd name="connsiteY18" fmla="*/ 5201 h 9985"/>
              <a:gd name="connsiteX19" fmla="*/ 10328 w 11097"/>
              <a:gd name="connsiteY19" fmla="*/ 5771 h 9985"/>
              <a:gd name="connsiteX20" fmla="*/ 10121 w 11097"/>
              <a:gd name="connsiteY20" fmla="*/ 6424 h 9985"/>
              <a:gd name="connsiteX21" fmla="*/ 9802 w 11097"/>
              <a:gd name="connsiteY21" fmla="*/ 6538 h 9985"/>
              <a:gd name="connsiteX22" fmla="*/ 9652 w 11097"/>
              <a:gd name="connsiteY22" fmla="*/ 7775 h 9985"/>
              <a:gd name="connsiteX23" fmla="*/ 9924 w 11097"/>
              <a:gd name="connsiteY23" fmla="*/ 8527 h 9985"/>
              <a:gd name="connsiteX24" fmla="*/ 9352 w 11097"/>
              <a:gd name="connsiteY24" fmla="*/ 8687 h 9985"/>
              <a:gd name="connsiteX25" fmla="*/ 9174 w 11097"/>
              <a:gd name="connsiteY25" fmla="*/ 8968 h 9985"/>
              <a:gd name="connsiteX26" fmla="*/ 8695 w 11097"/>
              <a:gd name="connsiteY26" fmla="*/ 9112 h 9985"/>
              <a:gd name="connsiteX27" fmla="*/ 8752 w 11097"/>
              <a:gd name="connsiteY27" fmla="*/ 9985 h 9985"/>
              <a:gd name="connsiteX28" fmla="*/ 1097 w 11097"/>
              <a:gd name="connsiteY28" fmla="*/ 9985 h 9985"/>
              <a:gd name="connsiteX29" fmla="*/ 0 w 11097"/>
              <a:gd name="connsiteY29" fmla="*/ 117 h 9985"/>
              <a:gd name="connsiteX0" fmla="*/ 0 w 10000"/>
              <a:gd name="connsiteY0" fmla="*/ 117 h 10000"/>
              <a:gd name="connsiteX1" fmla="*/ 5875 w 10000"/>
              <a:gd name="connsiteY1" fmla="*/ 0 h 10000"/>
              <a:gd name="connsiteX2" fmla="*/ 6103 w 10000"/>
              <a:gd name="connsiteY2" fmla="*/ 243 h 10000"/>
              <a:gd name="connsiteX3" fmla="*/ 6374 w 10000"/>
              <a:gd name="connsiteY3" fmla="*/ 243 h 10000"/>
              <a:gd name="connsiteX4" fmla="*/ 6374 w 10000"/>
              <a:gd name="connsiteY4" fmla="*/ 122 h 10000"/>
              <a:gd name="connsiteX5" fmla="*/ 6534 w 10000"/>
              <a:gd name="connsiteY5" fmla="*/ 122 h 10000"/>
              <a:gd name="connsiteX6" fmla="*/ 6805 w 10000"/>
              <a:gd name="connsiteY6" fmla="*/ 243 h 10000"/>
              <a:gd name="connsiteX7" fmla="*/ 7092 w 10000"/>
              <a:gd name="connsiteY7" fmla="*/ 464 h 10000"/>
              <a:gd name="connsiteX8" fmla="*/ 7700 w 10000"/>
              <a:gd name="connsiteY8" fmla="*/ 343 h 10000"/>
              <a:gd name="connsiteX9" fmla="*/ 8377 w 10000"/>
              <a:gd name="connsiteY9" fmla="*/ 464 h 10000"/>
              <a:gd name="connsiteX10" fmla="*/ 10000 w 10000"/>
              <a:gd name="connsiteY10" fmla="*/ 464 h 10000"/>
              <a:gd name="connsiteX11" fmla="*/ 9713 w 10000"/>
              <a:gd name="connsiteY11" fmla="*/ 1156 h 10000"/>
              <a:gd name="connsiteX12" fmla="*/ 9687 w 10000"/>
              <a:gd name="connsiteY12" fmla="*/ 1642 h 10000"/>
              <a:gd name="connsiteX13" fmla="*/ 9239 w 10000"/>
              <a:gd name="connsiteY13" fmla="*/ 1909 h 10000"/>
              <a:gd name="connsiteX14" fmla="*/ 9485 w 10000"/>
              <a:gd name="connsiteY14" fmla="*/ 2517 h 10000"/>
              <a:gd name="connsiteX15" fmla="*/ 9349 w 10000"/>
              <a:gd name="connsiteY15" fmla="*/ 2897 h 10000"/>
              <a:gd name="connsiteX16" fmla="*/ 9375 w 10000"/>
              <a:gd name="connsiteY16" fmla="*/ 3689 h 10000"/>
              <a:gd name="connsiteX17" fmla="*/ 9282 w 10000"/>
              <a:gd name="connsiteY17" fmla="*/ 4258 h 10000"/>
              <a:gd name="connsiteX18" fmla="*/ 9594 w 10000"/>
              <a:gd name="connsiteY18" fmla="*/ 5209 h 10000"/>
              <a:gd name="connsiteX19" fmla="*/ 9307 w 10000"/>
              <a:gd name="connsiteY19" fmla="*/ 5780 h 10000"/>
              <a:gd name="connsiteX20" fmla="*/ 9120 w 10000"/>
              <a:gd name="connsiteY20" fmla="*/ 6434 h 10000"/>
              <a:gd name="connsiteX21" fmla="*/ 8833 w 10000"/>
              <a:gd name="connsiteY21" fmla="*/ 6548 h 10000"/>
              <a:gd name="connsiteX22" fmla="*/ 8698 w 10000"/>
              <a:gd name="connsiteY22" fmla="*/ 7787 h 10000"/>
              <a:gd name="connsiteX23" fmla="*/ 8943 w 10000"/>
              <a:gd name="connsiteY23" fmla="*/ 8540 h 10000"/>
              <a:gd name="connsiteX24" fmla="*/ 8428 w 10000"/>
              <a:gd name="connsiteY24" fmla="*/ 8700 h 10000"/>
              <a:gd name="connsiteX25" fmla="*/ 8267 w 10000"/>
              <a:gd name="connsiteY25" fmla="*/ 8981 h 10000"/>
              <a:gd name="connsiteX26" fmla="*/ 7835 w 10000"/>
              <a:gd name="connsiteY26" fmla="*/ 9126 h 10000"/>
              <a:gd name="connsiteX27" fmla="*/ 7887 w 10000"/>
              <a:gd name="connsiteY27" fmla="*/ 10000 h 10000"/>
              <a:gd name="connsiteX28" fmla="*/ 150 w 10000"/>
              <a:gd name="connsiteY28" fmla="*/ 9973 h 10000"/>
              <a:gd name="connsiteX29" fmla="*/ 0 w 10000"/>
              <a:gd name="connsiteY29" fmla="*/ 11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0000" h="10000">
                <a:moveTo>
                  <a:pt x="0" y="117"/>
                </a:moveTo>
                <a:lnTo>
                  <a:pt x="5875" y="0"/>
                </a:lnTo>
                <a:cubicBezTo>
                  <a:pt x="6892" y="21"/>
                  <a:pt x="6027" y="198"/>
                  <a:pt x="6103" y="243"/>
                </a:cubicBezTo>
                <a:cubicBezTo>
                  <a:pt x="6162" y="274"/>
                  <a:pt x="6374" y="243"/>
                  <a:pt x="6374" y="243"/>
                </a:cubicBezTo>
                <a:cubicBezTo>
                  <a:pt x="6374" y="243"/>
                  <a:pt x="6348" y="144"/>
                  <a:pt x="6374" y="122"/>
                </a:cubicBezTo>
                <a:cubicBezTo>
                  <a:pt x="6399" y="99"/>
                  <a:pt x="6534" y="122"/>
                  <a:pt x="6534" y="122"/>
                </a:cubicBezTo>
                <a:cubicBezTo>
                  <a:pt x="6534" y="122"/>
                  <a:pt x="6737" y="205"/>
                  <a:pt x="6805" y="243"/>
                </a:cubicBezTo>
                <a:cubicBezTo>
                  <a:pt x="6880" y="289"/>
                  <a:pt x="6999" y="442"/>
                  <a:pt x="7092" y="464"/>
                </a:cubicBezTo>
                <a:cubicBezTo>
                  <a:pt x="7244" y="502"/>
                  <a:pt x="7549" y="358"/>
                  <a:pt x="7700" y="343"/>
                </a:cubicBezTo>
                <a:cubicBezTo>
                  <a:pt x="7878" y="335"/>
                  <a:pt x="8208" y="442"/>
                  <a:pt x="8377" y="464"/>
                </a:cubicBezTo>
                <a:cubicBezTo>
                  <a:pt x="8783" y="518"/>
                  <a:pt x="10000" y="464"/>
                  <a:pt x="10000" y="464"/>
                </a:cubicBezTo>
                <a:cubicBezTo>
                  <a:pt x="10000" y="464"/>
                  <a:pt x="9755" y="981"/>
                  <a:pt x="9713" y="1156"/>
                </a:cubicBezTo>
                <a:cubicBezTo>
                  <a:pt x="9679" y="1278"/>
                  <a:pt x="9747" y="1536"/>
                  <a:pt x="9687" y="1642"/>
                </a:cubicBezTo>
                <a:cubicBezTo>
                  <a:pt x="9620" y="1750"/>
                  <a:pt x="9290" y="1795"/>
                  <a:pt x="9239" y="1909"/>
                </a:cubicBezTo>
                <a:cubicBezTo>
                  <a:pt x="9163" y="2053"/>
                  <a:pt x="9459" y="2350"/>
                  <a:pt x="9485" y="2517"/>
                </a:cubicBezTo>
                <a:cubicBezTo>
                  <a:pt x="9502" y="2616"/>
                  <a:pt x="9375" y="2798"/>
                  <a:pt x="9349" y="2897"/>
                </a:cubicBezTo>
                <a:cubicBezTo>
                  <a:pt x="9307" y="3088"/>
                  <a:pt x="9375" y="3490"/>
                  <a:pt x="9375" y="3689"/>
                </a:cubicBezTo>
                <a:cubicBezTo>
                  <a:pt x="9366" y="3833"/>
                  <a:pt x="9273" y="4114"/>
                  <a:pt x="9282" y="4258"/>
                </a:cubicBezTo>
                <a:cubicBezTo>
                  <a:pt x="9298" y="4502"/>
                  <a:pt x="9603" y="4958"/>
                  <a:pt x="9594" y="5209"/>
                </a:cubicBezTo>
                <a:cubicBezTo>
                  <a:pt x="9594" y="5361"/>
                  <a:pt x="9375" y="5635"/>
                  <a:pt x="9307" y="5780"/>
                </a:cubicBezTo>
                <a:cubicBezTo>
                  <a:pt x="9230" y="5932"/>
                  <a:pt x="9239" y="6304"/>
                  <a:pt x="9120" y="6434"/>
                </a:cubicBezTo>
                <a:cubicBezTo>
                  <a:pt x="9070" y="6487"/>
                  <a:pt x="8884" y="6495"/>
                  <a:pt x="8833" y="6548"/>
                </a:cubicBezTo>
                <a:cubicBezTo>
                  <a:pt x="8605" y="6791"/>
                  <a:pt x="8630" y="7483"/>
                  <a:pt x="8698" y="7787"/>
                </a:cubicBezTo>
                <a:cubicBezTo>
                  <a:pt x="8732" y="7977"/>
                  <a:pt x="9037" y="8366"/>
                  <a:pt x="8943" y="8540"/>
                </a:cubicBezTo>
                <a:cubicBezTo>
                  <a:pt x="8884" y="8646"/>
                  <a:pt x="8537" y="8631"/>
                  <a:pt x="8428" y="8700"/>
                </a:cubicBezTo>
                <a:cubicBezTo>
                  <a:pt x="8352" y="8745"/>
                  <a:pt x="8327" y="8927"/>
                  <a:pt x="8267" y="8981"/>
                </a:cubicBezTo>
                <a:cubicBezTo>
                  <a:pt x="8191" y="9057"/>
                  <a:pt x="7904" y="9042"/>
                  <a:pt x="7835" y="9126"/>
                </a:cubicBezTo>
                <a:cubicBezTo>
                  <a:pt x="7692" y="9300"/>
                  <a:pt x="7887" y="10000"/>
                  <a:pt x="7887" y="10000"/>
                </a:cubicBezTo>
                <a:lnTo>
                  <a:pt x="150" y="9973"/>
                </a:lnTo>
                <a:cubicBezTo>
                  <a:pt x="150" y="6688"/>
                  <a:pt x="0" y="3402"/>
                  <a:pt x="0" y="117"/>
                </a:cubicBezTo>
                <a:close/>
              </a:path>
            </a:pathLst>
          </a:custGeom>
          <a:solidFill>
            <a:schemeClr val="tx2"/>
          </a:solidFill>
          <a:ln>
            <a:noFill/>
          </a:ln>
        </p:spPr>
        <p:txBody>
          <a:bodyPr lIns="68580" tIns="34290" rIns="68580" bIns="34290"/>
          <a:lstStyle/>
          <a:p>
            <a:pPr>
              <a:defRPr/>
            </a:pPr>
            <a:endParaRPr lang="id-ID" sz="1350"/>
          </a:p>
        </p:txBody>
      </p:sp>
      <p:sp>
        <p:nvSpPr>
          <p:cNvPr id="4" name="Freeform 26"/>
          <p:cNvSpPr>
            <a:spLocks/>
          </p:cNvSpPr>
          <p:nvPr/>
        </p:nvSpPr>
        <p:spPr bwMode="auto">
          <a:xfrm>
            <a:off x="7774982" y="2253201"/>
            <a:ext cx="3048000" cy="3450359"/>
          </a:xfrm>
          <a:custGeom>
            <a:avLst/>
            <a:gdLst>
              <a:gd name="T0" fmla="*/ 1121 w 1121"/>
              <a:gd name="T1" fmla="*/ 28 h 1290"/>
              <a:gd name="T2" fmla="*/ 584 w 1121"/>
              <a:gd name="T3" fmla="*/ 4 h 1290"/>
              <a:gd name="T4" fmla="*/ 152 w 1121"/>
              <a:gd name="T5" fmla="*/ 4 h 1290"/>
              <a:gd name="T6" fmla="*/ 104 w 1121"/>
              <a:gd name="T7" fmla="*/ 4 h 1290"/>
              <a:gd name="T8" fmla="*/ 0 w 1121"/>
              <a:gd name="T9" fmla="*/ 9 h 1290"/>
              <a:gd name="T10" fmla="*/ 93 w 1121"/>
              <a:gd name="T11" fmla="*/ 90 h 1290"/>
              <a:gd name="T12" fmla="*/ 88 w 1121"/>
              <a:gd name="T13" fmla="*/ 156 h 1290"/>
              <a:gd name="T14" fmla="*/ 136 w 1121"/>
              <a:gd name="T15" fmla="*/ 212 h 1290"/>
              <a:gd name="T16" fmla="*/ 152 w 1121"/>
              <a:gd name="T17" fmla="*/ 306 h 1290"/>
              <a:gd name="T18" fmla="*/ 131 w 1121"/>
              <a:gd name="T19" fmla="*/ 346 h 1290"/>
              <a:gd name="T20" fmla="*/ 173 w 1121"/>
              <a:gd name="T21" fmla="*/ 418 h 1290"/>
              <a:gd name="T22" fmla="*/ 176 w 1121"/>
              <a:gd name="T23" fmla="*/ 543 h 1290"/>
              <a:gd name="T24" fmla="*/ 248 w 1121"/>
              <a:gd name="T25" fmla="*/ 585 h 1290"/>
              <a:gd name="T26" fmla="*/ 227 w 1121"/>
              <a:gd name="T27" fmla="*/ 636 h 1290"/>
              <a:gd name="T28" fmla="*/ 237 w 1121"/>
              <a:gd name="T29" fmla="*/ 663 h 1290"/>
              <a:gd name="T30" fmla="*/ 136 w 1121"/>
              <a:gd name="T31" fmla="*/ 692 h 1290"/>
              <a:gd name="T32" fmla="*/ 173 w 1121"/>
              <a:gd name="T33" fmla="*/ 810 h 1290"/>
              <a:gd name="T34" fmla="*/ 168 w 1121"/>
              <a:gd name="T35" fmla="*/ 855 h 1290"/>
              <a:gd name="T36" fmla="*/ 232 w 1121"/>
              <a:gd name="T37" fmla="*/ 911 h 1290"/>
              <a:gd name="T38" fmla="*/ 240 w 1121"/>
              <a:gd name="T39" fmla="*/ 1114 h 1290"/>
              <a:gd name="T40" fmla="*/ 336 w 1121"/>
              <a:gd name="T41" fmla="*/ 1132 h 1290"/>
              <a:gd name="T42" fmla="*/ 333 w 1121"/>
              <a:gd name="T43" fmla="*/ 1266 h 1290"/>
              <a:gd name="T44" fmla="*/ 1121 w 1121"/>
              <a:gd name="T45" fmla="*/ 1290 h 1290"/>
              <a:gd name="T46" fmla="*/ 1121 w 1121"/>
              <a:gd name="T47" fmla="*/ 28 h 1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21" h="1290">
                <a:moveTo>
                  <a:pt x="1121" y="28"/>
                </a:moveTo>
                <a:cubicBezTo>
                  <a:pt x="1121" y="28"/>
                  <a:pt x="655" y="7"/>
                  <a:pt x="584" y="4"/>
                </a:cubicBezTo>
                <a:cubicBezTo>
                  <a:pt x="476" y="0"/>
                  <a:pt x="259" y="18"/>
                  <a:pt x="152" y="4"/>
                </a:cubicBezTo>
                <a:cubicBezTo>
                  <a:pt x="140" y="3"/>
                  <a:pt x="116" y="5"/>
                  <a:pt x="104" y="4"/>
                </a:cubicBezTo>
                <a:cubicBezTo>
                  <a:pt x="78" y="2"/>
                  <a:pt x="0" y="9"/>
                  <a:pt x="0" y="9"/>
                </a:cubicBezTo>
                <a:cubicBezTo>
                  <a:pt x="0" y="9"/>
                  <a:pt x="82" y="61"/>
                  <a:pt x="93" y="90"/>
                </a:cubicBezTo>
                <a:cubicBezTo>
                  <a:pt x="100" y="105"/>
                  <a:pt x="84" y="140"/>
                  <a:pt x="88" y="156"/>
                </a:cubicBezTo>
                <a:cubicBezTo>
                  <a:pt x="92" y="174"/>
                  <a:pt x="127" y="196"/>
                  <a:pt x="136" y="212"/>
                </a:cubicBezTo>
                <a:cubicBezTo>
                  <a:pt x="148" y="233"/>
                  <a:pt x="157" y="282"/>
                  <a:pt x="152" y="306"/>
                </a:cubicBezTo>
                <a:cubicBezTo>
                  <a:pt x="150" y="317"/>
                  <a:pt x="131" y="334"/>
                  <a:pt x="131" y="346"/>
                </a:cubicBezTo>
                <a:cubicBezTo>
                  <a:pt x="130" y="367"/>
                  <a:pt x="166" y="398"/>
                  <a:pt x="173" y="418"/>
                </a:cubicBezTo>
                <a:cubicBezTo>
                  <a:pt x="184" y="447"/>
                  <a:pt x="161" y="516"/>
                  <a:pt x="176" y="543"/>
                </a:cubicBezTo>
                <a:cubicBezTo>
                  <a:pt x="186" y="562"/>
                  <a:pt x="240" y="566"/>
                  <a:pt x="248" y="585"/>
                </a:cubicBezTo>
                <a:cubicBezTo>
                  <a:pt x="253" y="598"/>
                  <a:pt x="228" y="622"/>
                  <a:pt x="227" y="636"/>
                </a:cubicBezTo>
                <a:cubicBezTo>
                  <a:pt x="226" y="643"/>
                  <a:pt x="240" y="656"/>
                  <a:pt x="237" y="663"/>
                </a:cubicBezTo>
                <a:cubicBezTo>
                  <a:pt x="227" y="687"/>
                  <a:pt x="136" y="692"/>
                  <a:pt x="136" y="692"/>
                </a:cubicBezTo>
                <a:cubicBezTo>
                  <a:pt x="136" y="692"/>
                  <a:pt x="170" y="779"/>
                  <a:pt x="173" y="810"/>
                </a:cubicBezTo>
                <a:cubicBezTo>
                  <a:pt x="174" y="821"/>
                  <a:pt x="164" y="844"/>
                  <a:pt x="168" y="855"/>
                </a:cubicBezTo>
                <a:cubicBezTo>
                  <a:pt x="175" y="875"/>
                  <a:pt x="221" y="893"/>
                  <a:pt x="232" y="911"/>
                </a:cubicBezTo>
                <a:cubicBezTo>
                  <a:pt x="257" y="955"/>
                  <a:pt x="210" y="1073"/>
                  <a:pt x="240" y="1114"/>
                </a:cubicBezTo>
                <a:cubicBezTo>
                  <a:pt x="254" y="1133"/>
                  <a:pt x="319" y="1115"/>
                  <a:pt x="336" y="1132"/>
                </a:cubicBezTo>
                <a:cubicBezTo>
                  <a:pt x="359" y="1156"/>
                  <a:pt x="333" y="1266"/>
                  <a:pt x="333" y="1266"/>
                </a:cubicBezTo>
                <a:cubicBezTo>
                  <a:pt x="1121" y="1290"/>
                  <a:pt x="1121" y="1290"/>
                  <a:pt x="1121" y="1290"/>
                </a:cubicBezTo>
                <a:lnTo>
                  <a:pt x="1121" y="28"/>
                </a:lnTo>
                <a:close/>
              </a:path>
            </a:pathLst>
          </a:custGeom>
          <a:solidFill>
            <a:schemeClr val="tx2"/>
          </a:solidFill>
          <a:ln>
            <a:noFill/>
          </a:ln>
        </p:spPr>
        <p:txBody>
          <a:bodyPr lIns="68580" tIns="34290" rIns="68580" bIns="34290"/>
          <a:lstStyle/>
          <a:p>
            <a:pPr>
              <a:defRPr/>
            </a:pPr>
            <a:endParaRPr lang="id-ID" sz="1350"/>
          </a:p>
        </p:txBody>
      </p:sp>
      <p:sp>
        <p:nvSpPr>
          <p:cNvPr id="6" name="Content Placeholder 19"/>
          <p:cNvSpPr txBox="1">
            <a:spLocks/>
          </p:cNvSpPr>
          <p:nvPr/>
        </p:nvSpPr>
        <p:spPr>
          <a:xfrm>
            <a:off x="1982195" y="3223620"/>
            <a:ext cx="2055812" cy="858838"/>
          </a:xfrm>
          <a:prstGeom prst="rect">
            <a:avLst/>
          </a:prstGeom>
        </p:spPr>
        <p:txBody>
          <a:bodyPr lIns="68580" tIns="34290" rIns="68580" bIns="34290"/>
          <a:lstStyle>
            <a:lvl1pPr>
              <a:defRPr sz="2800">
                <a:solidFill>
                  <a:schemeClr val="tx1"/>
                </a:solidFill>
                <a:latin typeface="Calibri" charset="0"/>
                <a:ea typeface="ＭＳ Ｐゴシック" charset="0"/>
              </a:defRPr>
            </a:lvl1pPr>
            <a:lvl2pPr>
              <a:defRPr sz="2400">
                <a:solidFill>
                  <a:schemeClr val="tx1"/>
                </a:solidFill>
                <a:latin typeface="Calibri" charset="0"/>
                <a:ea typeface="ＭＳ Ｐゴシック" charset="0"/>
              </a:defRPr>
            </a:lvl2pPr>
            <a:lvl3pPr>
              <a:defRPr sz="2000">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fontAlgn="base">
              <a:spcAft>
                <a:spcPct val="0"/>
              </a:spcAft>
              <a:buFont typeface="Arial" charset="0"/>
              <a:defRPr>
                <a:solidFill>
                  <a:schemeClr val="tx1"/>
                </a:solidFill>
                <a:latin typeface="Calibri" charset="0"/>
                <a:ea typeface="ＭＳ Ｐゴシック" charset="0"/>
              </a:defRPr>
            </a:lvl6pPr>
            <a:lvl7pPr fontAlgn="base">
              <a:spcAft>
                <a:spcPct val="0"/>
              </a:spcAft>
              <a:buFont typeface="Arial" charset="0"/>
              <a:defRPr>
                <a:solidFill>
                  <a:schemeClr val="tx1"/>
                </a:solidFill>
                <a:latin typeface="Calibri" charset="0"/>
                <a:ea typeface="ＭＳ Ｐゴシック" charset="0"/>
              </a:defRPr>
            </a:lvl7pPr>
            <a:lvl8pPr fontAlgn="base">
              <a:spcAft>
                <a:spcPct val="0"/>
              </a:spcAft>
              <a:buFont typeface="Arial" charset="0"/>
              <a:defRPr>
                <a:solidFill>
                  <a:schemeClr val="tx1"/>
                </a:solidFill>
                <a:latin typeface="Calibri" charset="0"/>
                <a:ea typeface="ＭＳ Ｐゴシック" charset="0"/>
              </a:defRPr>
            </a:lvl8pPr>
            <a:lvl9pPr fontAlgn="base">
              <a:spcAft>
                <a:spcPct val="0"/>
              </a:spcAft>
              <a:buFont typeface="Arial" charset="0"/>
              <a:defRPr>
                <a:solidFill>
                  <a:schemeClr val="tx1"/>
                </a:solidFill>
                <a:latin typeface="Calibri" charset="0"/>
                <a:ea typeface="ＭＳ Ｐゴシック" charset="0"/>
              </a:defRPr>
            </a:lvl9pPr>
          </a:lstStyle>
          <a:p>
            <a:pPr eaLnBrk="1" hangingPunct="1">
              <a:buFont typeface="Arial" charset="0"/>
              <a:buNone/>
            </a:pPr>
            <a:r>
              <a:rPr lang="en-US" sz="1000" dirty="0">
                <a:solidFill>
                  <a:schemeClr val="bg1"/>
                </a:solidFill>
              </a:rPr>
              <a:t> </a:t>
            </a:r>
            <a:endParaRPr lang="en-US" sz="1000" b="1" dirty="0">
              <a:solidFill>
                <a:schemeClr val="bg1"/>
              </a:solidFill>
              <a:latin typeface="Signika Negative" charset="0"/>
            </a:endParaRPr>
          </a:p>
        </p:txBody>
      </p:sp>
      <p:sp>
        <p:nvSpPr>
          <p:cNvPr id="7" name="TextBox 6"/>
          <p:cNvSpPr txBox="1"/>
          <p:nvPr/>
        </p:nvSpPr>
        <p:spPr>
          <a:xfrm>
            <a:off x="1940215" y="3010896"/>
            <a:ext cx="2075567" cy="954107"/>
          </a:xfrm>
          <a:prstGeom prst="rect">
            <a:avLst/>
          </a:prstGeom>
          <a:noFill/>
        </p:spPr>
        <p:txBody>
          <a:bodyPr wrap="square">
            <a:spAutoFit/>
          </a:bodyPr>
          <a:lstStyle/>
          <a:p>
            <a:pPr>
              <a:defRPr/>
            </a:pPr>
            <a:r>
              <a:rPr lang="id-ID" sz="1400" b="1" dirty="0" err="1">
                <a:solidFill>
                  <a:schemeClr val="bg1"/>
                </a:solidFill>
                <a:latin typeface="+mj-lt"/>
              </a:rPr>
              <a:t>Current</a:t>
            </a:r>
            <a:r>
              <a:rPr lang="id-ID" sz="1400" b="1" dirty="0">
                <a:solidFill>
                  <a:schemeClr val="bg1"/>
                </a:solidFill>
                <a:latin typeface="+mj-lt"/>
              </a:rPr>
              <a:t>  </a:t>
            </a:r>
            <a:r>
              <a:rPr lang="id-ID" sz="1400" b="1" dirty="0" err="1">
                <a:solidFill>
                  <a:schemeClr val="bg1"/>
                </a:solidFill>
                <a:latin typeface="+mj-lt"/>
              </a:rPr>
              <a:t>Mindset</a:t>
            </a:r>
            <a:r>
              <a:rPr lang="id-ID" sz="1400" b="1" dirty="0">
                <a:solidFill>
                  <a:schemeClr val="bg1"/>
                </a:solidFill>
                <a:latin typeface="+mj-lt"/>
              </a:rPr>
              <a:t>: </a:t>
            </a:r>
            <a:r>
              <a:rPr lang="en-US" sz="1400" b="1" dirty="0">
                <a:solidFill>
                  <a:schemeClr val="bg1"/>
                </a:solidFill>
                <a:latin typeface="+mj-lt"/>
              </a:rPr>
              <a:t>I need to get a job now so I can pay my rent and support my family</a:t>
            </a:r>
          </a:p>
        </p:txBody>
      </p:sp>
      <p:sp>
        <p:nvSpPr>
          <p:cNvPr id="8" name="Content Placeholder 19"/>
          <p:cNvSpPr txBox="1">
            <a:spLocks/>
          </p:cNvSpPr>
          <p:nvPr/>
        </p:nvSpPr>
        <p:spPr>
          <a:xfrm>
            <a:off x="8605245" y="3223620"/>
            <a:ext cx="2055812" cy="858838"/>
          </a:xfrm>
          <a:prstGeom prst="rect">
            <a:avLst/>
          </a:prstGeom>
        </p:spPr>
        <p:txBody>
          <a:bodyPr lIns="68580" tIns="34290" rIns="68580" bIns="34290"/>
          <a:lstStyle>
            <a:lvl1pPr>
              <a:defRPr sz="2800">
                <a:solidFill>
                  <a:schemeClr val="tx1"/>
                </a:solidFill>
                <a:latin typeface="Calibri" charset="0"/>
                <a:ea typeface="ＭＳ Ｐゴシック" charset="0"/>
              </a:defRPr>
            </a:lvl1pPr>
            <a:lvl2pPr>
              <a:defRPr sz="2400">
                <a:solidFill>
                  <a:schemeClr val="tx1"/>
                </a:solidFill>
                <a:latin typeface="Calibri" charset="0"/>
                <a:ea typeface="ＭＳ Ｐゴシック" charset="0"/>
              </a:defRPr>
            </a:lvl2pPr>
            <a:lvl3pPr>
              <a:defRPr sz="2000">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fontAlgn="base">
              <a:spcAft>
                <a:spcPct val="0"/>
              </a:spcAft>
              <a:buFont typeface="Arial" charset="0"/>
              <a:defRPr>
                <a:solidFill>
                  <a:schemeClr val="tx1"/>
                </a:solidFill>
                <a:latin typeface="Calibri" charset="0"/>
                <a:ea typeface="ＭＳ Ｐゴシック" charset="0"/>
              </a:defRPr>
            </a:lvl6pPr>
            <a:lvl7pPr fontAlgn="base">
              <a:spcAft>
                <a:spcPct val="0"/>
              </a:spcAft>
              <a:buFont typeface="Arial" charset="0"/>
              <a:defRPr>
                <a:solidFill>
                  <a:schemeClr val="tx1"/>
                </a:solidFill>
                <a:latin typeface="Calibri" charset="0"/>
                <a:ea typeface="ＭＳ Ｐゴシック" charset="0"/>
              </a:defRPr>
            </a:lvl7pPr>
            <a:lvl8pPr fontAlgn="base">
              <a:spcAft>
                <a:spcPct val="0"/>
              </a:spcAft>
              <a:buFont typeface="Arial" charset="0"/>
              <a:defRPr>
                <a:solidFill>
                  <a:schemeClr val="tx1"/>
                </a:solidFill>
                <a:latin typeface="Calibri" charset="0"/>
                <a:ea typeface="ＭＳ Ｐゴシック" charset="0"/>
              </a:defRPr>
            </a:lvl8pPr>
            <a:lvl9pPr fontAlgn="base">
              <a:spcAft>
                <a:spcPct val="0"/>
              </a:spcAft>
              <a:buFont typeface="Arial" charset="0"/>
              <a:defRPr>
                <a:solidFill>
                  <a:schemeClr val="tx1"/>
                </a:solidFill>
                <a:latin typeface="Calibri" charset="0"/>
                <a:ea typeface="ＭＳ Ｐゴシック" charset="0"/>
              </a:defRPr>
            </a:lvl9pPr>
          </a:lstStyle>
          <a:p>
            <a:pPr algn="r" eaLnBrk="1" hangingPunct="1">
              <a:buFont typeface="Arial" charset="0"/>
              <a:buNone/>
            </a:pPr>
            <a:r>
              <a:rPr lang="en-US" sz="1000" dirty="0">
                <a:solidFill>
                  <a:schemeClr val="bg1"/>
                </a:solidFill>
              </a:rPr>
              <a:t> </a:t>
            </a:r>
            <a:endParaRPr lang="en-US" sz="1000" b="1" dirty="0">
              <a:solidFill>
                <a:schemeClr val="bg1"/>
              </a:solidFill>
              <a:latin typeface="Signika Negative" charset="0"/>
            </a:endParaRPr>
          </a:p>
        </p:txBody>
      </p:sp>
      <p:sp>
        <p:nvSpPr>
          <p:cNvPr id="9" name="TextBox 8"/>
          <p:cNvSpPr txBox="1"/>
          <p:nvPr/>
        </p:nvSpPr>
        <p:spPr>
          <a:xfrm>
            <a:off x="8616357" y="3007753"/>
            <a:ext cx="2033587" cy="954107"/>
          </a:xfrm>
          <a:prstGeom prst="rect">
            <a:avLst/>
          </a:prstGeom>
          <a:noFill/>
        </p:spPr>
        <p:txBody>
          <a:bodyPr wrap="squar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r" eaLnBrk="1" hangingPunct="1"/>
            <a:r>
              <a:rPr lang="en-US" sz="1400" b="1" dirty="0">
                <a:solidFill>
                  <a:schemeClr val="bg1"/>
                </a:solidFill>
                <a:latin typeface="+mj-lt"/>
              </a:rPr>
              <a:t>Future-Oriented Mindset: I need to get myself onto a career path so that my family is able to thrive.</a:t>
            </a:r>
          </a:p>
        </p:txBody>
      </p:sp>
      <p:sp>
        <p:nvSpPr>
          <p:cNvPr id="12" name="Freeform 5"/>
          <p:cNvSpPr>
            <a:spLocks noEditPoints="1"/>
          </p:cNvSpPr>
          <p:nvPr/>
        </p:nvSpPr>
        <p:spPr bwMode="auto">
          <a:xfrm>
            <a:off x="1940214" y="633133"/>
            <a:ext cx="1005832" cy="1662366"/>
          </a:xfrm>
          <a:custGeom>
            <a:avLst/>
            <a:gdLst>
              <a:gd name="T0" fmla="*/ 769131 w 188"/>
              <a:gd name="T1" fmla="*/ 371931 h 313"/>
              <a:gd name="T2" fmla="*/ 702444 w 188"/>
              <a:gd name="T3" fmla="*/ 371931 h 313"/>
              <a:gd name="T4" fmla="*/ 591297 w 188"/>
              <a:gd name="T5" fmla="*/ 349793 h 313"/>
              <a:gd name="T6" fmla="*/ 529056 w 188"/>
              <a:gd name="T7" fmla="*/ 247954 h 313"/>
              <a:gd name="T8" fmla="*/ 502381 w 188"/>
              <a:gd name="T9" fmla="*/ 159399 h 313"/>
              <a:gd name="T10" fmla="*/ 409018 w 188"/>
              <a:gd name="T11" fmla="*/ 4428 h 313"/>
              <a:gd name="T12" fmla="*/ 342330 w 188"/>
              <a:gd name="T13" fmla="*/ 92983 h 313"/>
              <a:gd name="T14" fmla="*/ 293426 w 188"/>
              <a:gd name="T15" fmla="*/ 194821 h 313"/>
              <a:gd name="T16" fmla="*/ 271197 w 188"/>
              <a:gd name="T17" fmla="*/ 256810 h 313"/>
              <a:gd name="T18" fmla="*/ 253413 w 188"/>
              <a:gd name="T19" fmla="*/ 402926 h 313"/>
              <a:gd name="T20" fmla="*/ 200063 w 188"/>
              <a:gd name="T21" fmla="*/ 464914 h 313"/>
              <a:gd name="T22" fmla="*/ 35567 w 188"/>
              <a:gd name="T23" fmla="*/ 442775 h 313"/>
              <a:gd name="T24" fmla="*/ 40013 w 188"/>
              <a:gd name="T25" fmla="*/ 487053 h 313"/>
              <a:gd name="T26" fmla="*/ 8892 w 188"/>
              <a:gd name="T27" fmla="*/ 504764 h 313"/>
              <a:gd name="T28" fmla="*/ 17783 w 188"/>
              <a:gd name="T29" fmla="*/ 518047 h 313"/>
              <a:gd name="T30" fmla="*/ 84471 w 188"/>
              <a:gd name="T31" fmla="*/ 509192 h 313"/>
              <a:gd name="T32" fmla="*/ 151159 w 188"/>
              <a:gd name="T33" fmla="*/ 487053 h 313"/>
              <a:gd name="T34" fmla="*/ 302318 w 188"/>
              <a:gd name="T35" fmla="*/ 522475 h 313"/>
              <a:gd name="T36" fmla="*/ 306763 w 188"/>
              <a:gd name="T37" fmla="*/ 531330 h 313"/>
              <a:gd name="T38" fmla="*/ 306763 w 188"/>
              <a:gd name="T39" fmla="*/ 593319 h 313"/>
              <a:gd name="T40" fmla="*/ 302318 w 188"/>
              <a:gd name="T41" fmla="*/ 681874 h 313"/>
              <a:gd name="T42" fmla="*/ 351222 w 188"/>
              <a:gd name="T43" fmla="*/ 898834 h 313"/>
              <a:gd name="T44" fmla="*/ 369005 w 188"/>
              <a:gd name="T45" fmla="*/ 1009528 h 313"/>
              <a:gd name="T46" fmla="*/ 391234 w 188"/>
              <a:gd name="T47" fmla="*/ 1217632 h 313"/>
              <a:gd name="T48" fmla="*/ 400126 w 188"/>
              <a:gd name="T49" fmla="*/ 1350465 h 313"/>
              <a:gd name="T50" fmla="*/ 489043 w 188"/>
              <a:gd name="T51" fmla="*/ 1319471 h 313"/>
              <a:gd name="T52" fmla="*/ 506826 w 188"/>
              <a:gd name="T53" fmla="*/ 1261910 h 313"/>
              <a:gd name="T54" fmla="*/ 489043 w 188"/>
              <a:gd name="T55" fmla="*/ 1098083 h 313"/>
              <a:gd name="T56" fmla="*/ 475705 w 188"/>
              <a:gd name="T57" fmla="*/ 916545 h 313"/>
              <a:gd name="T58" fmla="*/ 497935 w 188"/>
              <a:gd name="T59" fmla="*/ 943112 h 313"/>
              <a:gd name="T60" fmla="*/ 529056 w 188"/>
              <a:gd name="T61" fmla="*/ 1177783 h 313"/>
              <a:gd name="T62" fmla="*/ 564622 w 188"/>
              <a:gd name="T63" fmla="*/ 1279621 h 313"/>
              <a:gd name="T64" fmla="*/ 573514 w 188"/>
              <a:gd name="T65" fmla="*/ 1337182 h 313"/>
              <a:gd name="T66" fmla="*/ 635756 w 188"/>
              <a:gd name="T67" fmla="*/ 1372604 h 313"/>
              <a:gd name="T68" fmla="*/ 702444 w 188"/>
              <a:gd name="T69" fmla="*/ 1363748 h 313"/>
              <a:gd name="T70" fmla="*/ 657985 w 188"/>
              <a:gd name="T71" fmla="*/ 1279621 h 313"/>
              <a:gd name="T72" fmla="*/ 653539 w 188"/>
              <a:gd name="T73" fmla="*/ 1270765 h 313"/>
              <a:gd name="T74" fmla="*/ 626864 w 188"/>
              <a:gd name="T75" fmla="*/ 1062661 h 313"/>
              <a:gd name="T76" fmla="*/ 622418 w 188"/>
              <a:gd name="T77" fmla="*/ 956395 h 313"/>
              <a:gd name="T78" fmla="*/ 609081 w 188"/>
              <a:gd name="T79" fmla="*/ 912117 h 313"/>
              <a:gd name="T80" fmla="*/ 600189 w 188"/>
              <a:gd name="T81" fmla="*/ 814707 h 313"/>
              <a:gd name="T82" fmla="*/ 595743 w 188"/>
              <a:gd name="T83" fmla="*/ 735007 h 313"/>
              <a:gd name="T84" fmla="*/ 582406 w 188"/>
              <a:gd name="T85" fmla="*/ 633169 h 313"/>
              <a:gd name="T86" fmla="*/ 600189 w 188"/>
              <a:gd name="T87" fmla="*/ 531330 h 313"/>
              <a:gd name="T88" fmla="*/ 693552 w 188"/>
              <a:gd name="T89" fmla="*/ 425064 h 313"/>
              <a:gd name="T90" fmla="*/ 778023 w 188"/>
              <a:gd name="T91" fmla="*/ 398498 h 313"/>
              <a:gd name="T92" fmla="*/ 369005 w 188"/>
              <a:gd name="T93" fmla="*/ 225815 h 313"/>
              <a:gd name="T94" fmla="*/ 369005 w 188"/>
              <a:gd name="T95" fmla="*/ 208104 h 313"/>
              <a:gd name="T96" fmla="*/ 360114 w 188"/>
              <a:gd name="T97" fmla="*/ 185966 h 313"/>
              <a:gd name="T98" fmla="*/ 360114 w 188"/>
              <a:gd name="T99" fmla="*/ 177110 h 313"/>
              <a:gd name="T100" fmla="*/ 373451 w 188"/>
              <a:gd name="T101" fmla="*/ 159399 h 31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88" h="313">
                <a:moveTo>
                  <a:pt x="187" y="85"/>
                </a:moveTo>
                <a:cubicBezTo>
                  <a:pt x="187" y="84"/>
                  <a:pt x="175" y="85"/>
                  <a:pt x="173" y="84"/>
                </a:cubicBezTo>
                <a:cubicBezTo>
                  <a:pt x="174" y="84"/>
                  <a:pt x="180" y="78"/>
                  <a:pt x="173" y="80"/>
                </a:cubicBezTo>
                <a:cubicBezTo>
                  <a:pt x="169" y="81"/>
                  <a:pt x="162" y="81"/>
                  <a:pt x="158" y="84"/>
                </a:cubicBezTo>
                <a:cubicBezTo>
                  <a:pt x="156" y="85"/>
                  <a:pt x="138" y="102"/>
                  <a:pt x="137" y="101"/>
                </a:cubicBezTo>
                <a:cubicBezTo>
                  <a:pt x="135" y="94"/>
                  <a:pt x="134" y="86"/>
                  <a:pt x="133" y="79"/>
                </a:cubicBezTo>
                <a:cubicBezTo>
                  <a:pt x="133" y="74"/>
                  <a:pt x="132" y="70"/>
                  <a:pt x="131" y="65"/>
                </a:cubicBezTo>
                <a:cubicBezTo>
                  <a:pt x="130" y="60"/>
                  <a:pt x="124" y="58"/>
                  <a:pt x="119" y="56"/>
                </a:cubicBezTo>
                <a:cubicBezTo>
                  <a:pt x="114" y="55"/>
                  <a:pt x="114" y="55"/>
                  <a:pt x="114" y="49"/>
                </a:cubicBezTo>
                <a:cubicBezTo>
                  <a:pt x="114" y="45"/>
                  <a:pt x="114" y="40"/>
                  <a:pt x="113" y="36"/>
                </a:cubicBezTo>
                <a:cubicBezTo>
                  <a:pt x="112" y="30"/>
                  <a:pt x="113" y="21"/>
                  <a:pt x="112" y="15"/>
                </a:cubicBezTo>
                <a:cubicBezTo>
                  <a:pt x="112" y="6"/>
                  <a:pt x="100" y="0"/>
                  <a:pt x="92" y="1"/>
                </a:cubicBezTo>
                <a:cubicBezTo>
                  <a:pt x="87" y="2"/>
                  <a:pt x="82" y="6"/>
                  <a:pt x="80" y="12"/>
                </a:cubicBezTo>
                <a:cubicBezTo>
                  <a:pt x="79" y="14"/>
                  <a:pt x="79" y="21"/>
                  <a:pt x="77" y="21"/>
                </a:cubicBezTo>
                <a:cubicBezTo>
                  <a:pt x="76" y="21"/>
                  <a:pt x="72" y="26"/>
                  <a:pt x="72" y="26"/>
                </a:cubicBezTo>
                <a:cubicBezTo>
                  <a:pt x="69" y="32"/>
                  <a:pt x="67" y="38"/>
                  <a:pt x="66" y="44"/>
                </a:cubicBezTo>
                <a:cubicBezTo>
                  <a:pt x="65" y="46"/>
                  <a:pt x="65" y="49"/>
                  <a:pt x="64" y="51"/>
                </a:cubicBezTo>
                <a:cubicBezTo>
                  <a:pt x="63" y="54"/>
                  <a:pt x="61" y="56"/>
                  <a:pt x="61" y="58"/>
                </a:cubicBezTo>
                <a:cubicBezTo>
                  <a:pt x="61" y="62"/>
                  <a:pt x="56" y="66"/>
                  <a:pt x="55" y="71"/>
                </a:cubicBezTo>
                <a:cubicBezTo>
                  <a:pt x="54" y="77"/>
                  <a:pt x="58" y="85"/>
                  <a:pt x="57" y="91"/>
                </a:cubicBezTo>
                <a:cubicBezTo>
                  <a:pt x="57" y="96"/>
                  <a:pt x="56" y="101"/>
                  <a:pt x="55" y="106"/>
                </a:cubicBezTo>
                <a:cubicBezTo>
                  <a:pt x="55" y="109"/>
                  <a:pt x="47" y="106"/>
                  <a:pt x="45" y="105"/>
                </a:cubicBezTo>
                <a:cubicBezTo>
                  <a:pt x="37" y="103"/>
                  <a:pt x="28" y="97"/>
                  <a:pt x="20" y="98"/>
                </a:cubicBezTo>
                <a:cubicBezTo>
                  <a:pt x="16" y="99"/>
                  <a:pt x="11" y="99"/>
                  <a:pt x="8" y="100"/>
                </a:cubicBezTo>
                <a:cubicBezTo>
                  <a:pt x="3" y="102"/>
                  <a:pt x="15" y="102"/>
                  <a:pt x="16" y="102"/>
                </a:cubicBezTo>
                <a:cubicBezTo>
                  <a:pt x="17" y="102"/>
                  <a:pt x="10" y="109"/>
                  <a:pt x="9" y="110"/>
                </a:cubicBezTo>
                <a:cubicBezTo>
                  <a:pt x="8" y="111"/>
                  <a:pt x="0" y="112"/>
                  <a:pt x="0" y="112"/>
                </a:cubicBezTo>
                <a:cubicBezTo>
                  <a:pt x="0" y="113"/>
                  <a:pt x="2" y="113"/>
                  <a:pt x="2" y="114"/>
                </a:cubicBezTo>
                <a:cubicBezTo>
                  <a:pt x="2" y="113"/>
                  <a:pt x="1" y="115"/>
                  <a:pt x="1" y="115"/>
                </a:cubicBezTo>
                <a:cubicBezTo>
                  <a:pt x="1" y="116"/>
                  <a:pt x="3" y="116"/>
                  <a:pt x="4" y="117"/>
                </a:cubicBezTo>
                <a:cubicBezTo>
                  <a:pt x="6" y="117"/>
                  <a:pt x="13" y="117"/>
                  <a:pt x="14" y="116"/>
                </a:cubicBezTo>
                <a:cubicBezTo>
                  <a:pt x="16" y="115"/>
                  <a:pt x="17" y="115"/>
                  <a:pt x="19" y="115"/>
                </a:cubicBezTo>
                <a:cubicBezTo>
                  <a:pt x="21" y="114"/>
                  <a:pt x="21" y="112"/>
                  <a:pt x="23" y="111"/>
                </a:cubicBezTo>
                <a:cubicBezTo>
                  <a:pt x="27" y="107"/>
                  <a:pt x="30" y="108"/>
                  <a:pt x="34" y="110"/>
                </a:cubicBezTo>
                <a:cubicBezTo>
                  <a:pt x="43" y="115"/>
                  <a:pt x="50" y="120"/>
                  <a:pt x="59" y="123"/>
                </a:cubicBezTo>
                <a:cubicBezTo>
                  <a:pt x="64" y="125"/>
                  <a:pt x="67" y="122"/>
                  <a:pt x="68" y="118"/>
                </a:cubicBezTo>
                <a:cubicBezTo>
                  <a:pt x="70" y="115"/>
                  <a:pt x="73" y="106"/>
                  <a:pt x="72" y="102"/>
                </a:cubicBezTo>
                <a:cubicBezTo>
                  <a:pt x="75" y="110"/>
                  <a:pt x="70" y="113"/>
                  <a:pt x="69" y="120"/>
                </a:cubicBezTo>
                <a:cubicBezTo>
                  <a:pt x="68" y="122"/>
                  <a:pt x="67" y="126"/>
                  <a:pt x="67" y="128"/>
                </a:cubicBezTo>
                <a:cubicBezTo>
                  <a:pt x="67" y="130"/>
                  <a:pt x="69" y="132"/>
                  <a:pt x="69" y="134"/>
                </a:cubicBezTo>
                <a:cubicBezTo>
                  <a:pt x="69" y="136"/>
                  <a:pt x="66" y="135"/>
                  <a:pt x="67" y="138"/>
                </a:cubicBezTo>
                <a:cubicBezTo>
                  <a:pt x="68" y="144"/>
                  <a:pt x="70" y="148"/>
                  <a:pt x="68" y="154"/>
                </a:cubicBezTo>
                <a:cubicBezTo>
                  <a:pt x="66" y="163"/>
                  <a:pt x="70" y="173"/>
                  <a:pt x="74" y="181"/>
                </a:cubicBezTo>
                <a:cubicBezTo>
                  <a:pt x="77" y="188"/>
                  <a:pt x="77" y="196"/>
                  <a:pt x="79" y="203"/>
                </a:cubicBezTo>
                <a:cubicBezTo>
                  <a:pt x="80" y="207"/>
                  <a:pt x="82" y="210"/>
                  <a:pt x="82" y="214"/>
                </a:cubicBezTo>
                <a:cubicBezTo>
                  <a:pt x="84" y="219"/>
                  <a:pt x="80" y="224"/>
                  <a:pt x="83" y="228"/>
                </a:cubicBezTo>
                <a:cubicBezTo>
                  <a:pt x="87" y="234"/>
                  <a:pt x="86" y="244"/>
                  <a:pt x="88" y="251"/>
                </a:cubicBezTo>
                <a:cubicBezTo>
                  <a:pt x="90" y="259"/>
                  <a:pt x="86" y="267"/>
                  <a:pt x="88" y="275"/>
                </a:cubicBezTo>
                <a:cubicBezTo>
                  <a:pt x="88" y="279"/>
                  <a:pt x="94" y="286"/>
                  <a:pt x="93" y="289"/>
                </a:cubicBezTo>
                <a:cubicBezTo>
                  <a:pt x="92" y="295"/>
                  <a:pt x="91" y="300"/>
                  <a:pt x="90" y="305"/>
                </a:cubicBezTo>
                <a:cubicBezTo>
                  <a:pt x="89" y="313"/>
                  <a:pt x="111" y="306"/>
                  <a:pt x="111" y="308"/>
                </a:cubicBezTo>
                <a:cubicBezTo>
                  <a:pt x="111" y="306"/>
                  <a:pt x="112" y="300"/>
                  <a:pt x="110" y="298"/>
                </a:cubicBezTo>
                <a:cubicBezTo>
                  <a:pt x="110" y="297"/>
                  <a:pt x="110" y="291"/>
                  <a:pt x="110" y="290"/>
                </a:cubicBezTo>
                <a:cubicBezTo>
                  <a:pt x="110" y="289"/>
                  <a:pt x="113" y="287"/>
                  <a:pt x="114" y="285"/>
                </a:cubicBezTo>
                <a:cubicBezTo>
                  <a:pt x="115" y="283"/>
                  <a:pt x="112" y="271"/>
                  <a:pt x="112" y="268"/>
                </a:cubicBezTo>
                <a:cubicBezTo>
                  <a:pt x="111" y="261"/>
                  <a:pt x="110" y="255"/>
                  <a:pt x="110" y="248"/>
                </a:cubicBezTo>
                <a:cubicBezTo>
                  <a:pt x="109" y="239"/>
                  <a:pt x="110" y="229"/>
                  <a:pt x="108" y="221"/>
                </a:cubicBezTo>
                <a:cubicBezTo>
                  <a:pt x="107" y="216"/>
                  <a:pt x="107" y="212"/>
                  <a:pt x="107" y="207"/>
                </a:cubicBezTo>
                <a:cubicBezTo>
                  <a:pt x="107" y="203"/>
                  <a:pt x="108" y="197"/>
                  <a:pt x="107" y="193"/>
                </a:cubicBezTo>
                <a:cubicBezTo>
                  <a:pt x="109" y="200"/>
                  <a:pt x="111" y="206"/>
                  <a:pt x="112" y="213"/>
                </a:cubicBezTo>
                <a:cubicBezTo>
                  <a:pt x="114" y="223"/>
                  <a:pt x="114" y="233"/>
                  <a:pt x="116" y="242"/>
                </a:cubicBezTo>
                <a:cubicBezTo>
                  <a:pt x="118" y="250"/>
                  <a:pt x="119" y="258"/>
                  <a:pt x="119" y="266"/>
                </a:cubicBezTo>
                <a:cubicBezTo>
                  <a:pt x="119" y="272"/>
                  <a:pt x="119" y="277"/>
                  <a:pt x="119" y="283"/>
                </a:cubicBezTo>
                <a:cubicBezTo>
                  <a:pt x="119" y="289"/>
                  <a:pt x="120" y="289"/>
                  <a:pt x="127" y="289"/>
                </a:cubicBezTo>
                <a:cubicBezTo>
                  <a:pt x="126" y="289"/>
                  <a:pt x="125" y="295"/>
                  <a:pt x="125" y="295"/>
                </a:cubicBezTo>
                <a:cubicBezTo>
                  <a:pt x="124" y="299"/>
                  <a:pt x="126" y="301"/>
                  <a:pt x="129" y="302"/>
                </a:cubicBezTo>
                <a:cubicBezTo>
                  <a:pt x="130" y="303"/>
                  <a:pt x="137" y="303"/>
                  <a:pt x="138" y="304"/>
                </a:cubicBezTo>
                <a:cubicBezTo>
                  <a:pt x="139" y="305"/>
                  <a:pt x="138" y="311"/>
                  <a:pt x="143" y="310"/>
                </a:cubicBezTo>
                <a:cubicBezTo>
                  <a:pt x="143" y="309"/>
                  <a:pt x="152" y="309"/>
                  <a:pt x="152" y="309"/>
                </a:cubicBezTo>
                <a:cubicBezTo>
                  <a:pt x="152" y="309"/>
                  <a:pt x="157" y="308"/>
                  <a:pt x="158" y="308"/>
                </a:cubicBezTo>
                <a:cubicBezTo>
                  <a:pt x="161" y="307"/>
                  <a:pt x="160" y="307"/>
                  <a:pt x="160" y="304"/>
                </a:cubicBezTo>
                <a:cubicBezTo>
                  <a:pt x="161" y="297"/>
                  <a:pt x="151" y="294"/>
                  <a:pt x="148" y="289"/>
                </a:cubicBezTo>
                <a:cubicBezTo>
                  <a:pt x="148" y="289"/>
                  <a:pt x="149" y="290"/>
                  <a:pt x="150" y="289"/>
                </a:cubicBezTo>
                <a:cubicBezTo>
                  <a:pt x="150" y="288"/>
                  <a:pt x="148" y="287"/>
                  <a:pt x="147" y="287"/>
                </a:cubicBezTo>
                <a:cubicBezTo>
                  <a:pt x="146" y="286"/>
                  <a:pt x="146" y="269"/>
                  <a:pt x="146" y="265"/>
                </a:cubicBezTo>
                <a:cubicBezTo>
                  <a:pt x="144" y="257"/>
                  <a:pt x="142" y="248"/>
                  <a:pt x="141" y="240"/>
                </a:cubicBezTo>
                <a:cubicBezTo>
                  <a:pt x="141" y="236"/>
                  <a:pt x="140" y="232"/>
                  <a:pt x="140" y="229"/>
                </a:cubicBezTo>
                <a:cubicBezTo>
                  <a:pt x="140" y="226"/>
                  <a:pt x="141" y="219"/>
                  <a:pt x="140" y="216"/>
                </a:cubicBezTo>
                <a:cubicBezTo>
                  <a:pt x="139" y="215"/>
                  <a:pt x="138" y="214"/>
                  <a:pt x="137" y="212"/>
                </a:cubicBezTo>
                <a:cubicBezTo>
                  <a:pt x="136" y="211"/>
                  <a:pt x="138" y="208"/>
                  <a:pt x="137" y="206"/>
                </a:cubicBezTo>
                <a:cubicBezTo>
                  <a:pt x="135" y="203"/>
                  <a:pt x="139" y="197"/>
                  <a:pt x="136" y="194"/>
                </a:cubicBezTo>
                <a:cubicBezTo>
                  <a:pt x="134" y="192"/>
                  <a:pt x="137" y="186"/>
                  <a:pt x="135" y="184"/>
                </a:cubicBezTo>
                <a:cubicBezTo>
                  <a:pt x="134" y="181"/>
                  <a:pt x="135" y="177"/>
                  <a:pt x="134" y="174"/>
                </a:cubicBezTo>
                <a:cubicBezTo>
                  <a:pt x="134" y="171"/>
                  <a:pt x="133" y="167"/>
                  <a:pt x="134" y="166"/>
                </a:cubicBezTo>
                <a:cubicBezTo>
                  <a:pt x="134" y="166"/>
                  <a:pt x="134" y="159"/>
                  <a:pt x="134" y="158"/>
                </a:cubicBezTo>
                <a:cubicBezTo>
                  <a:pt x="132" y="153"/>
                  <a:pt x="130" y="148"/>
                  <a:pt x="131" y="143"/>
                </a:cubicBezTo>
                <a:cubicBezTo>
                  <a:pt x="131" y="143"/>
                  <a:pt x="126" y="119"/>
                  <a:pt x="128" y="119"/>
                </a:cubicBezTo>
                <a:cubicBezTo>
                  <a:pt x="131" y="120"/>
                  <a:pt x="131" y="123"/>
                  <a:pt x="135" y="120"/>
                </a:cubicBezTo>
                <a:cubicBezTo>
                  <a:pt x="137" y="118"/>
                  <a:pt x="140" y="116"/>
                  <a:pt x="142" y="114"/>
                </a:cubicBezTo>
                <a:cubicBezTo>
                  <a:pt x="148" y="109"/>
                  <a:pt x="151" y="102"/>
                  <a:pt x="156" y="96"/>
                </a:cubicBezTo>
                <a:cubicBezTo>
                  <a:pt x="159" y="93"/>
                  <a:pt x="161" y="91"/>
                  <a:pt x="166" y="90"/>
                </a:cubicBezTo>
                <a:cubicBezTo>
                  <a:pt x="168" y="89"/>
                  <a:pt x="173" y="90"/>
                  <a:pt x="175" y="90"/>
                </a:cubicBezTo>
                <a:cubicBezTo>
                  <a:pt x="176" y="89"/>
                  <a:pt x="188" y="87"/>
                  <a:pt x="187" y="85"/>
                </a:cubicBezTo>
                <a:close/>
                <a:moveTo>
                  <a:pt x="83" y="51"/>
                </a:moveTo>
                <a:cubicBezTo>
                  <a:pt x="84" y="50"/>
                  <a:pt x="84" y="47"/>
                  <a:pt x="83" y="45"/>
                </a:cubicBezTo>
                <a:cubicBezTo>
                  <a:pt x="83" y="46"/>
                  <a:pt x="83" y="46"/>
                  <a:pt x="83" y="47"/>
                </a:cubicBezTo>
                <a:cubicBezTo>
                  <a:pt x="83" y="47"/>
                  <a:pt x="83" y="46"/>
                  <a:pt x="82" y="45"/>
                </a:cubicBezTo>
                <a:cubicBezTo>
                  <a:pt x="82" y="45"/>
                  <a:pt x="81" y="42"/>
                  <a:pt x="81" y="42"/>
                </a:cubicBezTo>
                <a:cubicBezTo>
                  <a:pt x="82" y="43"/>
                  <a:pt x="82" y="43"/>
                  <a:pt x="82" y="44"/>
                </a:cubicBezTo>
                <a:cubicBezTo>
                  <a:pt x="82" y="42"/>
                  <a:pt x="81" y="41"/>
                  <a:pt x="81" y="40"/>
                </a:cubicBezTo>
                <a:cubicBezTo>
                  <a:pt x="81" y="37"/>
                  <a:pt x="73" y="28"/>
                  <a:pt x="78" y="25"/>
                </a:cubicBezTo>
                <a:cubicBezTo>
                  <a:pt x="79" y="24"/>
                  <a:pt x="81" y="36"/>
                  <a:pt x="84" y="36"/>
                </a:cubicBezTo>
                <a:cubicBezTo>
                  <a:pt x="88" y="37"/>
                  <a:pt x="87" y="49"/>
                  <a:pt x="83" y="51"/>
                </a:cubicBezTo>
                <a:close/>
              </a:path>
            </a:pathLst>
          </a:custGeom>
          <a:solidFill>
            <a:schemeClr val="accent2"/>
          </a:solidFill>
          <a:ln>
            <a:noFill/>
          </a:ln>
          <a:effectLst>
            <a:outerShdw blurRad="76200" sy="23000" kx="1199993" algn="br" rotWithShape="0">
              <a:srgbClr val="000000">
                <a:alpha val="6999"/>
              </a:srgbClr>
            </a:outerShdw>
          </a:effectLst>
          <a:extLst>
            <a:ext uri="{91240B29-F687-4f45-9708-019B960494DF}">
              <a14:hiddenLine xmlns="" xmlns:a14="http://schemas.microsoft.com/office/drawing/2010/main" w="9525">
                <a:solidFill>
                  <a:srgbClr val="000000"/>
                </a:solidFill>
                <a:round/>
                <a:headEnd/>
                <a:tailEnd/>
              </a14:hiddenLine>
            </a:ext>
          </a:extLst>
        </p:spPr>
        <p:txBody>
          <a:bodyPr lIns="68580" tIns="34290" rIns="68580" bIns="34290"/>
          <a:lstStyle/>
          <a:p>
            <a:endParaRPr lang="en-US"/>
          </a:p>
        </p:txBody>
      </p:sp>
      <p:sp>
        <p:nvSpPr>
          <p:cNvPr id="14" name="Freeform 6"/>
          <p:cNvSpPr>
            <a:spLocks noEditPoints="1"/>
          </p:cNvSpPr>
          <p:nvPr/>
        </p:nvSpPr>
        <p:spPr bwMode="auto">
          <a:xfrm>
            <a:off x="8987832" y="255526"/>
            <a:ext cx="635000" cy="2043112"/>
          </a:xfrm>
          <a:custGeom>
            <a:avLst/>
            <a:gdLst>
              <a:gd name="T0" fmla="*/ 7 w 240"/>
              <a:gd name="T1" fmla="*/ 353 h 895"/>
              <a:gd name="T2" fmla="*/ 21 w 240"/>
              <a:gd name="T3" fmla="*/ 384 h 895"/>
              <a:gd name="T4" fmla="*/ 27 w 240"/>
              <a:gd name="T5" fmla="*/ 418 h 895"/>
              <a:gd name="T6" fmla="*/ 34 w 240"/>
              <a:gd name="T7" fmla="*/ 424 h 895"/>
              <a:gd name="T8" fmla="*/ 38 w 240"/>
              <a:gd name="T9" fmla="*/ 454 h 895"/>
              <a:gd name="T10" fmla="*/ 44 w 240"/>
              <a:gd name="T11" fmla="*/ 487 h 895"/>
              <a:gd name="T12" fmla="*/ 57 w 240"/>
              <a:gd name="T13" fmla="*/ 501 h 895"/>
              <a:gd name="T14" fmla="*/ 59 w 240"/>
              <a:gd name="T15" fmla="*/ 554 h 895"/>
              <a:gd name="T16" fmla="*/ 46 w 240"/>
              <a:gd name="T17" fmla="*/ 609 h 895"/>
              <a:gd name="T18" fmla="*/ 83 w 240"/>
              <a:gd name="T19" fmla="*/ 623 h 895"/>
              <a:gd name="T20" fmla="*/ 88 w 240"/>
              <a:gd name="T21" fmla="*/ 644 h 895"/>
              <a:gd name="T22" fmla="*/ 90 w 240"/>
              <a:gd name="T23" fmla="*/ 694 h 895"/>
              <a:gd name="T24" fmla="*/ 91 w 240"/>
              <a:gd name="T25" fmla="*/ 754 h 895"/>
              <a:gd name="T26" fmla="*/ 77 w 240"/>
              <a:gd name="T27" fmla="*/ 798 h 895"/>
              <a:gd name="T28" fmla="*/ 81 w 240"/>
              <a:gd name="T29" fmla="*/ 833 h 895"/>
              <a:gd name="T30" fmla="*/ 86 w 240"/>
              <a:gd name="T31" fmla="*/ 865 h 895"/>
              <a:gd name="T32" fmla="*/ 91 w 240"/>
              <a:gd name="T33" fmla="*/ 836 h 895"/>
              <a:gd name="T34" fmla="*/ 87 w 240"/>
              <a:gd name="T35" fmla="*/ 868 h 895"/>
              <a:gd name="T36" fmla="*/ 124 w 240"/>
              <a:gd name="T37" fmla="*/ 893 h 895"/>
              <a:gd name="T38" fmla="*/ 160 w 240"/>
              <a:gd name="T39" fmla="*/ 878 h 895"/>
              <a:gd name="T40" fmla="*/ 159 w 240"/>
              <a:gd name="T41" fmla="*/ 865 h 895"/>
              <a:gd name="T42" fmla="*/ 140 w 240"/>
              <a:gd name="T43" fmla="*/ 849 h 895"/>
              <a:gd name="T44" fmla="*/ 134 w 240"/>
              <a:gd name="T45" fmla="*/ 808 h 895"/>
              <a:gd name="T46" fmla="*/ 140 w 240"/>
              <a:gd name="T47" fmla="*/ 724 h 895"/>
              <a:gd name="T48" fmla="*/ 152 w 240"/>
              <a:gd name="T49" fmla="*/ 642 h 895"/>
              <a:gd name="T50" fmla="*/ 194 w 240"/>
              <a:gd name="T51" fmla="*/ 610 h 895"/>
              <a:gd name="T52" fmla="*/ 198 w 240"/>
              <a:gd name="T53" fmla="*/ 579 h 895"/>
              <a:gd name="T54" fmla="*/ 194 w 240"/>
              <a:gd name="T55" fmla="*/ 506 h 895"/>
              <a:gd name="T56" fmla="*/ 200 w 240"/>
              <a:gd name="T57" fmla="*/ 395 h 895"/>
              <a:gd name="T58" fmla="*/ 210 w 240"/>
              <a:gd name="T59" fmla="*/ 373 h 895"/>
              <a:gd name="T60" fmla="*/ 222 w 240"/>
              <a:gd name="T61" fmla="*/ 338 h 895"/>
              <a:gd name="T62" fmla="*/ 231 w 240"/>
              <a:gd name="T63" fmla="*/ 312 h 895"/>
              <a:gd name="T64" fmla="*/ 236 w 240"/>
              <a:gd name="T65" fmla="*/ 276 h 895"/>
              <a:gd name="T66" fmla="*/ 234 w 240"/>
              <a:gd name="T67" fmla="*/ 255 h 895"/>
              <a:gd name="T68" fmla="*/ 218 w 240"/>
              <a:gd name="T69" fmla="*/ 214 h 895"/>
              <a:gd name="T70" fmla="*/ 206 w 240"/>
              <a:gd name="T71" fmla="*/ 169 h 895"/>
              <a:gd name="T72" fmla="*/ 178 w 240"/>
              <a:gd name="T73" fmla="*/ 146 h 895"/>
              <a:gd name="T74" fmla="*/ 155 w 240"/>
              <a:gd name="T75" fmla="*/ 39 h 895"/>
              <a:gd name="T76" fmla="*/ 71 w 240"/>
              <a:gd name="T77" fmla="*/ 17 h 895"/>
              <a:gd name="T78" fmla="*/ 49 w 240"/>
              <a:gd name="T79" fmla="*/ 132 h 895"/>
              <a:gd name="T80" fmla="*/ 11 w 240"/>
              <a:gd name="T81" fmla="*/ 164 h 895"/>
              <a:gd name="T82" fmla="*/ 6 w 240"/>
              <a:gd name="T83" fmla="*/ 191 h 895"/>
              <a:gd name="T84" fmla="*/ 3 w 240"/>
              <a:gd name="T85" fmla="*/ 256 h 895"/>
              <a:gd name="T86" fmla="*/ 4 w 240"/>
              <a:gd name="T87" fmla="*/ 284 h 895"/>
              <a:gd name="T88" fmla="*/ 2 w 240"/>
              <a:gd name="T89" fmla="*/ 321 h 895"/>
              <a:gd name="T90" fmla="*/ 197 w 240"/>
              <a:gd name="T91" fmla="*/ 281 h 895"/>
              <a:gd name="T92" fmla="*/ 189 w 240"/>
              <a:gd name="T93" fmla="*/ 267 h 895"/>
              <a:gd name="T94" fmla="*/ 194 w 240"/>
              <a:gd name="T95" fmla="*/ 258 h 895"/>
              <a:gd name="T96" fmla="*/ 188 w 240"/>
              <a:gd name="T97" fmla="*/ 307 h 895"/>
              <a:gd name="T98" fmla="*/ 195 w 240"/>
              <a:gd name="T99" fmla="*/ 300 h 895"/>
              <a:gd name="T100" fmla="*/ 192 w 240"/>
              <a:gd name="T101" fmla="*/ 322 h 895"/>
              <a:gd name="T102" fmla="*/ 190 w 240"/>
              <a:gd name="T103" fmla="*/ 326 h 895"/>
              <a:gd name="T104" fmla="*/ 46 w 240"/>
              <a:gd name="T105" fmla="*/ 320 h 895"/>
              <a:gd name="T106" fmla="*/ 52 w 240"/>
              <a:gd name="T107" fmla="*/ 306 h 895"/>
              <a:gd name="T108" fmla="*/ 54 w 240"/>
              <a:gd name="T109" fmla="*/ 324 h 895"/>
              <a:gd name="T110" fmla="*/ 48 w 240"/>
              <a:gd name="T111" fmla="*/ 327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0" h="895">
                <a:moveTo>
                  <a:pt x="6" y="329"/>
                </a:moveTo>
                <a:cubicBezTo>
                  <a:pt x="7" y="331"/>
                  <a:pt x="7" y="331"/>
                  <a:pt x="7" y="332"/>
                </a:cubicBezTo>
                <a:cubicBezTo>
                  <a:pt x="7" y="334"/>
                  <a:pt x="6" y="339"/>
                  <a:pt x="6" y="341"/>
                </a:cubicBezTo>
                <a:cubicBezTo>
                  <a:pt x="6" y="342"/>
                  <a:pt x="6" y="346"/>
                  <a:pt x="6" y="348"/>
                </a:cubicBezTo>
                <a:cubicBezTo>
                  <a:pt x="6" y="351"/>
                  <a:pt x="6" y="351"/>
                  <a:pt x="7" y="353"/>
                </a:cubicBezTo>
                <a:cubicBezTo>
                  <a:pt x="7" y="355"/>
                  <a:pt x="8" y="357"/>
                  <a:pt x="9" y="359"/>
                </a:cubicBezTo>
                <a:cubicBezTo>
                  <a:pt x="10" y="360"/>
                  <a:pt x="12" y="365"/>
                  <a:pt x="13" y="368"/>
                </a:cubicBezTo>
                <a:cubicBezTo>
                  <a:pt x="14" y="370"/>
                  <a:pt x="18" y="374"/>
                  <a:pt x="18" y="375"/>
                </a:cubicBezTo>
                <a:cubicBezTo>
                  <a:pt x="18" y="375"/>
                  <a:pt x="19" y="377"/>
                  <a:pt x="20" y="377"/>
                </a:cubicBezTo>
                <a:cubicBezTo>
                  <a:pt x="20" y="377"/>
                  <a:pt x="21" y="381"/>
                  <a:pt x="21" y="384"/>
                </a:cubicBezTo>
                <a:cubicBezTo>
                  <a:pt x="22" y="387"/>
                  <a:pt x="22" y="392"/>
                  <a:pt x="22" y="394"/>
                </a:cubicBezTo>
                <a:cubicBezTo>
                  <a:pt x="23" y="396"/>
                  <a:pt x="23" y="400"/>
                  <a:pt x="23" y="401"/>
                </a:cubicBezTo>
                <a:cubicBezTo>
                  <a:pt x="23" y="403"/>
                  <a:pt x="25" y="411"/>
                  <a:pt x="25" y="413"/>
                </a:cubicBezTo>
                <a:cubicBezTo>
                  <a:pt x="25" y="415"/>
                  <a:pt x="26" y="418"/>
                  <a:pt x="26" y="419"/>
                </a:cubicBezTo>
                <a:cubicBezTo>
                  <a:pt x="27" y="420"/>
                  <a:pt x="28" y="418"/>
                  <a:pt x="27" y="418"/>
                </a:cubicBezTo>
                <a:cubicBezTo>
                  <a:pt x="27" y="417"/>
                  <a:pt x="28" y="416"/>
                  <a:pt x="28" y="416"/>
                </a:cubicBezTo>
                <a:cubicBezTo>
                  <a:pt x="29" y="416"/>
                  <a:pt x="29" y="416"/>
                  <a:pt x="29" y="417"/>
                </a:cubicBezTo>
                <a:cubicBezTo>
                  <a:pt x="30" y="417"/>
                  <a:pt x="32" y="418"/>
                  <a:pt x="32" y="418"/>
                </a:cubicBezTo>
                <a:cubicBezTo>
                  <a:pt x="33" y="418"/>
                  <a:pt x="33" y="418"/>
                  <a:pt x="33" y="419"/>
                </a:cubicBezTo>
                <a:cubicBezTo>
                  <a:pt x="33" y="421"/>
                  <a:pt x="33" y="422"/>
                  <a:pt x="34" y="424"/>
                </a:cubicBezTo>
                <a:cubicBezTo>
                  <a:pt x="35" y="425"/>
                  <a:pt x="36" y="427"/>
                  <a:pt x="37" y="429"/>
                </a:cubicBezTo>
                <a:cubicBezTo>
                  <a:pt x="37" y="431"/>
                  <a:pt x="38" y="434"/>
                  <a:pt x="38" y="435"/>
                </a:cubicBezTo>
                <a:cubicBezTo>
                  <a:pt x="38" y="437"/>
                  <a:pt x="38" y="438"/>
                  <a:pt x="38" y="440"/>
                </a:cubicBezTo>
                <a:cubicBezTo>
                  <a:pt x="38" y="442"/>
                  <a:pt x="37" y="445"/>
                  <a:pt x="37" y="447"/>
                </a:cubicBezTo>
                <a:cubicBezTo>
                  <a:pt x="37" y="448"/>
                  <a:pt x="37" y="452"/>
                  <a:pt x="38" y="454"/>
                </a:cubicBezTo>
                <a:cubicBezTo>
                  <a:pt x="38" y="456"/>
                  <a:pt x="39" y="458"/>
                  <a:pt x="39" y="460"/>
                </a:cubicBezTo>
                <a:cubicBezTo>
                  <a:pt x="39" y="462"/>
                  <a:pt x="40" y="468"/>
                  <a:pt x="40" y="470"/>
                </a:cubicBezTo>
                <a:cubicBezTo>
                  <a:pt x="41" y="471"/>
                  <a:pt x="42" y="474"/>
                  <a:pt x="42" y="475"/>
                </a:cubicBezTo>
                <a:cubicBezTo>
                  <a:pt x="43" y="477"/>
                  <a:pt x="44" y="482"/>
                  <a:pt x="44" y="483"/>
                </a:cubicBezTo>
                <a:cubicBezTo>
                  <a:pt x="44" y="485"/>
                  <a:pt x="44" y="486"/>
                  <a:pt x="44" y="487"/>
                </a:cubicBezTo>
                <a:cubicBezTo>
                  <a:pt x="45" y="488"/>
                  <a:pt x="46" y="489"/>
                  <a:pt x="46" y="490"/>
                </a:cubicBezTo>
                <a:cubicBezTo>
                  <a:pt x="47" y="491"/>
                  <a:pt x="48" y="493"/>
                  <a:pt x="49" y="494"/>
                </a:cubicBezTo>
                <a:cubicBezTo>
                  <a:pt x="49" y="495"/>
                  <a:pt x="51" y="498"/>
                  <a:pt x="52" y="498"/>
                </a:cubicBezTo>
                <a:cubicBezTo>
                  <a:pt x="52" y="499"/>
                  <a:pt x="54" y="501"/>
                  <a:pt x="54" y="501"/>
                </a:cubicBezTo>
                <a:cubicBezTo>
                  <a:pt x="55" y="502"/>
                  <a:pt x="57" y="501"/>
                  <a:pt x="57" y="501"/>
                </a:cubicBezTo>
                <a:cubicBezTo>
                  <a:pt x="57" y="500"/>
                  <a:pt x="57" y="500"/>
                  <a:pt x="58" y="500"/>
                </a:cubicBezTo>
                <a:cubicBezTo>
                  <a:pt x="58" y="500"/>
                  <a:pt x="58" y="501"/>
                  <a:pt x="58" y="503"/>
                </a:cubicBezTo>
                <a:cubicBezTo>
                  <a:pt x="59" y="505"/>
                  <a:pt x="60" y="527"/>
                  <a:pt x="61" y="529"/>
                </a:cubicBezTo>
                <a:cubicBezTo>
                  <a:pt x="61" y="531"/>
                  <a:pt x="61" y="542"/>
                  <a:pt x="61" y="543"/>
                </a:cubicBezTo>
                <a:cubicBezTo>
                  <a:pt x="61" y="544"/>
                  <a:pt x="60" y="551"/>
                  <a:pt x="59" y="554"/>
                </a:cubicBezTo>
                <a:cubicBezTo>
                  <a:pt x="59" y="556"/>
                  <a:pt x="55" y="572"/>
                  <a:pt x="55" y="575"/>
                </a:cubicBezTo>
                <a:cubicBezTo>
                  <a:pt x="54" y="578"/>
                  <a:pt x="51" y="592"/>
                  <a:pt x="50" y="594"/>
                </a:cubicBezTo>
                <a:cubicBezTo>
                  <a:pt x="50" y="595"/>
                  <a:pt x="49" y="597"/>
                  <a:pt x="49" y="598"/>
                </a:cubicBezTo>
                <a:cubicBezTo>
                  <a:pt x="48" y="599"/>
                  <a:pt x="48" y="602"/>
                  <a:pt x="48" y="604"/>
                </a:cubicBezTo>
                <a:cubicBezTo>
                  <a:pt x="47" y="606"/>
                  <a:pt x="47" y="608"/>
                  <a:pt x="46" y="609"/>
                </a:cubicBezTo>
                <a:cubicBezTo>
                  <a:pt x="46" y="609"/>
                  <a:pt x="58" y="613"/>
                  <a:pt x="59" y="613"/>
                </a:cubicBezTo>
                <a:cubicBezTo>
                  <a:pt x="60" y="613"/>
                  <a:pt x="60" y="613"/>
                  <a:pt x="60" y="614"/>
                </a:cubicBezTo>
                <a:cubicBezTo>
                  <a:pt x="59" y="616"/>
                  <a:pt x="59" y="620"/>
                  <a:pt x="59" y="621"/>
                </a:cubicBezTo>
                <a:cubicBezTo>
                  <a:pt x="60" y="622"/>
                  <a:pt x="65" y="623"/>
                  <a:pt x="69" y="623"/>
                </a:cubicBezTo>
                <a:cubicBezTo>
                  <a:pt x="74" y="623"/>
                  <a:pt x="83" y="623"/>
                  <a:pt x="83" y="623"/>
                </a:cubicBezTo>
                <a:cubicBezTo>
                  <a:pt x="84" y="623"/>
                  <a:pt x="85" y="622"/>
                  <a:pt x="88" y="622"/>
                </a:cubicBezTo>
                <a:cubicBezTo>
                  <a:pt x="89" y="622"/>
                  <a:pt x="88" y="617"/>
                  <a:pt x="88" y="616"/>
                </a:cubicBezTo>
                <a:cubicBezTo>
                  <a:pt x="88" y="616"/>
                  <a:pt x="93" y="616"/>
                  <a:pt x="94" y="616"/>
                </a:cubicBezTo>
                <a:cubicBezTo>
                  <a:pt x="95" y="616"/>
                  <a:pt x="93" y="621"/>
                  <a:pt x="92" y="623"/>
                </a:cubicBezTo>
                <a:cubicBezTo>
                  <a:pt x="92" y="625"/>
                  <a:pt x="88" y="641"/>
                  <a:pt x="88" y="644"/>
                </a:cubicBezTo>
                <a:cubicBezTo>
                  <a:pt x="87" y="647"/>
                  <a:pt x="87" y="651"/>
                  <a:pt x="86" y="654"/>
                </a:cubicBezTo>
                <a:cubicBezTo>
                  <a:pt x="86" y="657"/>
                  <a:pt x="85" y="662"/>
                  <a:pt x="85" y="665"/>
                </a:cubicBezTo>
                <a:cubicBezTo>
                  <a:pt x="85" y="667"/>
                  <a:pt x="85" y="672"/>
                  <a:pt x="86" y="676"/>
                </a:cubicBezTo>
                <a:cubicBezTo>
                  <a:pt x="86" y="679"/>
                  <a:pt x="88" y="682"/>
                  <a:pt x="88" y="686"/>
                </a:cubicBezTo>
                <a:cubicBezTo>
                  <a:pt x="89" y="689"/>
                  <a:pt x="90" y="691"/>
                  <a:pt x="90" y="694"/>
                </a:cubicBezTo>
                <a:cubicBezTo>
                  <a:pt x="90" y="697"/>
                  <a:pt x="91" y="702"/>
                  <a:pt x="90" y="706"/>
                </a:cubicBezTo>
                <a:cubicBezTo>
                  <a:pt x="90" y="710"/>
                  <a:pt x="91" y="722"/>
                  <a:pt x="91" y="725"/>
                </a:cubicBezTo>
                <a:cubicBezTo>
                  <a:pt x="91" y="728"/>
                  <a:pt x="91" y="728"/>
                  <a:pt x="91" y="728"/>
                </a:cubicBezTo>
                <a:cubicBezTo>
                  <a:pt x="91" y="728"/>
                  <a:pt x="91" y="741"/>
                  <a:pt x="91" y="743"/>
                </a:cubicBezTo>
                <a:cubicBezTo>
                  <a:pt x="91" y="745"/>
                  <a:pt x="91" y="751"/>
                  <a:pt x="91" y="754"/>
                </a:cubicBezTo>
                <a:cubicBezTo>
                  <a:pt x="91" y="757"/>
                  <a:pt x="90" y="766"/>
                  <a:pt x="90" y="769"/>
                </a:cubicBezTo>
                <a:cubicBezTo>
                  <a:pt x="89" y="772"/>
                  <a:pt x="88" y="780"/>
                  <a:pt x="87" y="782"/>
                </a:cubicBezTo>
                <a:cubicBezTo>
                  <a:pt x="87" y="784"/>
                  <a:pt x="86" y="787"/>
                  <a:pt x="85" y="788"/>
                </a:cubicBezTo>
                <a:cubicBezTo>
                  <a:pt x="85" y="789"/>
                  <a:pt x="82" y="791"/>
                  <a:pt x="82" y="792"/>
                </a:cubicBezTo>
                <a:cubicBezTo>
                  <a:pt x="81" y="793"/>
                  <a:pt x="78" y="796"/>
                  <a:pt x="77" y="798"/>
                </a:cubicBezTo>
                <a:cubicBezTo>
                  <a:pt x="76" y="800"/>
                  <a:pt x="74" y="802"/>
                  <a:pt x="73" y="806"/>
                </a:cubicBezTo>
                <a:cubicBezTo>
                  <a:pt x="72" y="809"/>
                  <a:pt x="71" y="812"/>
                  <a:pt x="71" y="814"/>
                </a:cubicBezTo>
                <a:cubicBezTo>
                  <a:pt x="71" y="816"/>
                  <a:pt x="73" y="818"/>
                  <a:pt x="74" y="821"/>
                </a:cubicBezTo>
                <a:cubicBezTo>
                  <a:pt x="75" y="823"/>
                  <a:pt x="77" y="824"/>
                  <a:pt x="78" y="827"/>
                </a:cubicBezTo>
                <a:cubicBezTo>
                  <a:pt x="79" y="829"/>
                  <a:pt x="80" y="831"/>
                  <a:pt x="81" y="833"/>
                </a:cubicBezTo>
                <a:cubicBezTo>
                  <a:pt x="81" y="835"/>
                  <a:pt x="81" y="839"/>
                  <a:pt x="81" y="841"/>
                </a:cubicBezTo>
                <a:cubicBezTo>
                  <a:pt x="81" y="843"/>
                  <a:pt x="81" y="853"/>
                  <a:pt x="81" y="856"/>
                </a:cubicBezTo>
                <a:cubicBezTo>
                  <a:pt x="81" y="858"/>
                  <a:pt x="80" y="864"/>
                  <a:pt x="80" y="865"/>
                </a:cubicBezTo>
                <a:cubicBezTo>
                  <a:pt x="81" y="866"/>
                  <a:pt x="82" y="865"/>
                  <a:pt x="83" y="866"/>
                </a:cubicBezTo>
                <a:cubicBezTo>
                  <a:pt x="84" y="866"/>
                  <a:pt x="85" y="865"/>
                  <a:pt x="86" y="865"/>
                </a:cubicBezTo>
                <a:cubicBezTo>
                  <a:pt x="86" y="865"/>
                  <a:pt x="86" y="847"/>
                  <a:pt x="86" y="844"/>
                </a:cubicBezTo>
                <a:cubicBezTo>
                  <a:pt x="86" y="840"/>
                  <a:pt x="87" y="835"/>
                  <a:pt x="87" y="834"/>
                </a:cubicBezTo>
                <a:cubicBezTo>
                  <a:pt x="88" y="834"/>
                  <a:pt x="88" y="832"/>
                  <a:pt x="89" y="832"/>
                </a:cubicBezTo>
                <a:cubicBezTo>
                  <a:pt x="90" y="832"/>
                  <a:pt x="91" y="833"/>
                  <a:pt x="91" y="833"/>
                </a:cubicBezTo>
                <a:cubicBezTo>
                  <a:pt x="91" y="834"/>
                  <a:pt x="91" y="835"/>
                  <a:pt x="91" y="836"/>
                </a:cubicBezTo>
                <a:cubicBezTo>
                  <a:pt x="91" y="838"/>
                  <a:pt x="91" y="843"/>
                  <a:pt x="91" y="845"/>
                </a:cubicBezTo>
                <a:cubicBezTo>
                  <a:pt x="91" y="847"/>
                  <a:pt x="91" y="851"/>
                  <a:pt x="90" y="853"/>
                </a:cubicBezTo>
                <a:cubicBezTo>
                  <a:pt x="90" y="855"/>
                  <a:pt x="90" y="859"/>
                  <a:pt x="89" y="860"/>
                </a:cubicBezTo>
                <a:cubicBezTo>
                  <a:pt x="89" y="862"/>
                  <a:pt x="89" y="864"/>
                  <a:pt x="89" y="864"/>
                </a:cubicBezTo>
                <a:cubicBezTo>
                  <a:pt x="89" y="865"/>
                  <a:pt x="88" y="865"/>
                  <a:pt x="87" y="868"/>
                </a:cubicBezTo>
                <a:cubicBezTo>
                  <a:pt x="87" y="870"/>
                  <a:pt x="86" y="876"/>
                  <a:pt x="87" y="879"/>
                </a:cubicBezTo>
                <a:cubicBezTo>
                  <a:pt x="87" y="882"/>
                  <a:pt x="88" y="884"/>
                  <a:pt x="90" y="886"/>
                </a:cubicBezTo>
                <a:cubicBezTo>
                  <a:pt x="93" y="889"/>
                  <a:pt x="96" y="891"/>
                  <a:pt x="99" y="892"/>
                </a:cubicBezTo>
                <a:cubicBezTo>
                  <a:pt x="102" y="893"/>
                  <a:pt x="110" y="895"/>
                  <a:pt x="111" y="895"/>
                </a:cubicBezTo>
                <a:cubicBezTo>
                  <a:pt x="113" y="895"/>
                  <a:pt x="121" y="895"/>
                  <a:pt x="124" y="893"/>
                </a:cubicBezTo>
                <a:cubicBezTo>
                  <a:pt x="127" y="892"/>
                  <a:pt x="130" y="891"/>
                  <a:pt x="130" y="887"/>
                </a:cubicBezTo>
                <a:cubicBezTo>
                  <a:pt x="131" y="884"/>
                  <a:pt x="132" y="880"/>
                  <a:pt x="132" y="878"/>
                </a:cubicBezTo>
                <a:cubicBezTo>
                  <a:pt x="132" y="876"/>
                  <a:pt x="132" y="876"/>
                  <a:pt x="132" y="876"/>
                </a:cubicBezTo>
                <a:cubicBezTo>
                  <a:pt x="132" y="876"/>
                  <a:pt x="141" y="879"/>
                  <a:pt x="145" y="878"/>
                </a:cubicBezTo>
                <a:cubicBezTo>
                  <a:pt x="149" y="878"/>
                  <a:pt x="158" y="879"/>
                  <a:pt x="160" y="878"/>
                </a:cubicBezTo>
                <a:cubicBezTo>
                  <a:pt x="162" y="878"/>
                  <a:pt x="173" y="877"/>
                  <a:pt x="175" y="876"/>
                </a:cubicBezTo>
                <a:cubicBezTo>
                  <a:pt x="177" y="875"/>
                  <a:pt x="179" y="874"/>
                  <a:pt x="179" y="872"/>
                </a:cubicBezTo>
                <a:cubicBezTo>
                  <a:pt x="179" y="872"/>
                  <a:pt x="178" y="871"/>
                  <a:pt x="176" y="871"/>
                </a:cubicBezTo>
                <a:cubicBezTo>
                  <a:pt x="175" y="870"/>
                  <a:pt x="171" y="870"/>
                  <a:pt x="169" y="869"/>
                </a:cubicBezTo>
                <a:cubicBezTo>
                  <a:pt x="166" y="867"/>
                  <a:pt x="161" y="866"/>
                  <a:pt x="159" y="865"/>
                </a:cubicBezTo>
                <a:cubicBezTo>
                  <a:pt x="158" y="864"/>
                  <a:pt x="156" y="862"/>
                  <a:pt x="155" y="862"/>
                </a:cubicBezTo>
                <a:cubicBezTo>
                  <a:pt x="155" y="861"/>
                  <a:pt x="153" y="861"/>
                  <a:pt x="151" y="860"/>
                </a:cubicBezTo>
                <a:cubicBezTo>
                  <a:pt x="149" y="859"/>
                  <a:pt x="149" y="858"/>
                  <a:pt x="145" y="856"/>
                </a:cubicBezTo>
                <a:cubicBezTo>
                  <a:pt x="144" y="855"/>
                  <a:pt x="144" y="856"/>
                  <a:pt x="142" y="853"/>
                </a:cubicBezTo>
                <a:cubicBezTo>
                  <a:pt x="141" y="850"/>
                  <a:pt x="140" y="850"/>
                  <a:pt x="140" y="849"/>
                </a:cubicBezTo>
                <a:cubicBezTo>
                  <a:pt x="140" y="848"/>
                  <a:pt x="140" y="847"/>
                  <a:pt x="139" y="846"/>
                </a:cubicBezTo>
                <a:cubicBezTo>
                  <a:pt x="138" y="845"/>
                  <a:pt x="137" y="843"/>
                  <a:pt x="136" y="840"/>
                </a:cubicBezTo>
                <a:cubicBezTo>
                  <a:pt x="134" y="836"/>
                  <a:pt x="132" y="830"/>
                  <a:pt x="131" y="828"/>
                </a:cubicBezTo>
                <a:cubicBezTo>
                  <a:pt x="131" y="827"/>
                  <a:pt x="132" y="826"/>
                  <a:pt x="132" y="821"/>
                </a:cubicBezTo>
                <a:cubicBezTo>
                  <a:pt x="131" y="816"/>
                  <a:pt x="134" y="811"/>
                  <a:pt x="134" y="808"/>
                </a:cubicBezTo>
                <a:cubicBezTo>
                  <a:pt x="134" y="806"/>
                  <a:pt x="132" y="801"/>
                  <a:pt x="131" y="799"/>
                </a:cubicBezTo>
                <a:cubicBezTo>
                  <a:pt x="131" y="797"/>
                  <a:pt x="129" y="792"/>
                  <a:pt x="129" y="789"/>
                </a:cubicBezTo>
                <a:cubicBezTo>
                  <a:pt x="130" y="785"/>
                  <a:pt x="129" y="775"/>
                  <a:pt x="130" y="769"/>
                </a:cubicBezTo>
                <a:cubicBezTo>
                  <a:pt x="132" y="763"/>
                  <a:pt x="133" y="754"/>
                  <a:pt x="134" y="752"/>
                </a:cubicBezTo>
                <a:cubicBezTo>
                  <a:pt x="134" y="749"/>
                  <a:pt x="140" y="728"/>
                  <a:pt x="140" y="724"/>
                </a:cubicBezTo>
                <a:cubicBezTo>
                  <a:pt x="141" y="720"/>
                  <a:pt x="145" y="701"/>
                  <a:pt x="146" y="698"/>
                </a:cubicBezTo>
                <a:cubicBezTo>
                  <a:pt x="147" y="695"/>
                  <a:pt x="148" y="690"/>
                  <a:pt x="149" y="685"/>
                </a:cubicBezTo>
                <a:cubicBezTo>
                  <a:pt x="149" y="681"/>
                  <a:pt x="149" y="676"/>
                  <a:pt x="150" y="671"/>
                </a:cubicBezTo>
                <a:cubicBezTo>
                  <a:pt x="150" y="665"/>
                  <a:pt x="150" y="655"/>
                  <a:pt x="151" y="652"/>
                </a:cubicBezTo>
                <a:cubicBezTo>
                  <a:pt x="151" y="649"/>
                  <a:pt x="152" y="643"/>
                  <a:pt x="152" y="642"/>
                </a:cubicBezTo>
                <a:cubicBezTo>
                  <a:pt x="152" y="641"/>
                  <a:pt x="156" y="630"/>
                  <a:pt x="156" y="628"/>
                </a:cubicBezTo>
                <a:cubicBezTo>
                  <a:pt x="157" y="626"/>
                  <a:pt x="159" y="618"/>
                  <a:pt x="160" y="617"/>
                </a:cubicBezTo>
                <a:cubicBezTo>
                  <a:pt x="160" y="617"/>
                  <a:pt x="170" y="615"/>
                  <a:pt x="172" y="614"/>
                </a:cubicBezTo>
                <a:cubicBezTo>
                  <a:pt x="173" y="614"/>
                  <a:pt x="173" y="613"/>
                  <a:pt x="173" y="613"/>
                </a:cubicBezTo>
                <a:cubicBezTo>
                  <a:pt x="173" y="613"/>
                  <a:pt x="188" y="612"/>
                  <a:pt x="194" y="610"/>
                </a:cubicBezTo>
                <a:cubicBezTo>
                  <a:pt x="200" y="609"/>
                  <a:pt x="202" y="609"/>
                  <a:pt x="202" y="608"/>
                </a:cubicBezTo>
                <a:cubicBezTo>
                  <a:pt x="202" y="607"/>
                  <a:pt x="201" y="607"/>
                  <a:pt x="201" y="606"/>
                </a:cubicBezTo>
                <a:cubicBezTo>
                  <a:pt x="201" y="606"/>
                  <a:pt x="204" y="605"/>
                  <a:pt x="205" y="605"/>
                </a:cubicBezTo>
                <a:cubicBezTo>
                  <a:pt x="205" y="605"/>
                  <a:pt x="201" y="592"/>
                  <a:pt x="200" y="589"/>
                </a:cubicBezTo>
                <a:cubicBezTo>
                  <a:pt x="200" y="587"/>
                  <a:pt x="198" y="580"/>
                  <a:pt x="198" y="579"/>
                </a:cubicBezTo>
                <a:cubicBezTo>
                  <a:pt x="197" y="577"/>
                  <a:pt x="195" y="562"/>
                  <a:pt x="195" y="559"/>
                </a:cubicBezTo>
                <a:cubicBezTo>
                  <a:pt x="195" y="557"/>
                  <a:pt x="193" y="542"/>
                  <a:pt x="193" y="540"/>
                </a:cubicBezTo>
                <a:cubicBezTo>
                  <a:pt x="193" y="537"/>
                  <a:pt x="193" y="530"/>
                  <a:pt x="193" y="529"/>
                </a:cubicBezTo>
                <a:cubicBezTo>
                  <a:pt x="193" y="528"/>
                  <a:pt x="194" y="525"/>
                  <a:pt x="194" y="522"/>
                </a:cubicBezTo>
                <a:cubicBezTo>
                  <a:pt x="194" y="519"/>
                  <a:pt x="194" y="508"/>
                  <a:pt x="194" y="506"/>
                </a:cubicBezTo>
                <a:cubicBezTo>
                  <a:pt x="195" y="503"/>
                  <a:pt x="196" y="487"/>
                  <a:pt x="196" y="484"/>
                </a:cubicBezTo>
                <a:cubicBezTo>
                  <a:pt x="196" y="481"/>
                  <a:pt x="197" y="466"/>
                  <a:pt x="197" y="464"/>
                </a:cubicBezTo>
                <a:cubicBezTo>
                  <a:pt x="198" y="461"/>
                  <a:pt x="199" y="443"/>
                  <a:pt x="199" y="439"/>
                </a:cubicBezTo>
                <a:cubicBezTo>
                  <a:pt x="199" y="436"/>
                  <a:pt x="199" y="421"/>
                  <a:pt x="199" y="418"/>
                </a:cubicBezTo>
                <a:cubicBezTo>
                  <a:pt x="199" y="416"/>
                  <a:pt x="200" y="397"/>
                  <a:pt x="200" y="395"/>
                </a:cubicBezTo>
                <a:cubicBezTo>
                  <a:pt x="200" y="392"/>
                  <a:pt x="200" y="385"/>
                  <a:pt x="199" y="382"/>
                </a:cubicBezTo>
                <a:cubicBezTo>
                  <a:pt x="199" y="382"/>
                  <a:pt x="201" y="380"/>
                  <a:pt x="201" y="380"/>
                </a:cubicBezTo>
                <a:cubicBezTo>
                  <a:pt x="202" y="380"/>
                  <a:pt x="203" y="381"/>
                  <a:pt x="205" y="381"/>
                </a:cubicBezTo>
                <a:cubicBezTo>
                  <a:pt x="206" y="381"/>
                  <a:pt x="209" y="379"/>
                  <a:pt x="210" y="377"/>
                </a:cubicBezTo>
                <a:cubicBezTo>
                  <a:pt x="210" y="375"/>
                  <a:pt x="210" y="373"/>
                  <a:pt x="210" y="373"/>
                </a:cubicBezTo>
                <a:cubicBezTo>
                  <a:pt x="210" y="372"/>
                  <a:pt x="212" y="368"/>
                  <a:pt x="214" y="366"/>
                </a:cubicBezTo>
                <a:cubicBezTo>
                  <a:pt x="215" y="364"/>
                  <a:pt x="216" y="361"/>
                  <a:pt x="217" y="360"/>
                </a:cubicBezTo>
                <a:cubicBezTo>
                  <a:pt x="217" y="358"/>
                  <a:pt x="218" y="354"/>
                  <a:pt x="219" y="351"/>
                </a:cubicBezTo>
                <a:cubicBezTo>
                  <a:pt x="219" y="348"/>
                  <a:pt x="220" y="345"/>
                  <a:pt x="220" y="344"/>
                </a:cubicBezTo>
                <a:cubicBezTo>
                  <a:pt x="221" y="343"/>
                  <a:pt x="222" y="339"/>
                  <a:pt x="222" y="338"/>
                </a:cubicBezTo>
                <a:cubicBezTo>
                  <a:pt x="222" y="337"/>
                  <a:pt x="224" y="333"/>
                  <a:pt x="224" y="332"/>
                </a:cubicBezTo>
                <a:cubicBezTo>
                  <a:pt x="224" y="332"/>
                  <a:pt x="224" y="331"/>
                  <a:pt x="225" y="329"/>
                </a:cubicBezTo>
                <a:cubicBezTo>
                  <a:pt x="226" y="328"/>
                  <a:pt x="227" y="324"/>
                  <a:pt x="227" y="324"/>
                </a:cubicBezTo>
                <a:cubicBezTo>
                  <a:pt x="226" y="323"/>
                  <a:pt x="227" y="325"/>
                  <a:pt x="228" y="320"/>
                </a:cubicBezTo>
                <a:cubicBezTo>
                  <a:pt x="231" y="318"/>
                  <a:pt x="231" y="313"/>
                  <a:pt x="231" y="312"/>
                </a:cubicBezTo>
                <a:cubicBezTo>
                  <a:pt x="232" y="311"/>
                  <a:pt x="234" y="305"/>
                  <a:pt x="235" y="302"/>
                </a:cubicBezTo>
                <a:cubicBezTo>
                  <a:pt x="236" y="299"/>
                  <a:pt x="238" y="293"/>
                  <a:pt x="238" y="291"/>
                </a:cubicBezTo>
                <a:cubicBezTo>
                  <a:pt x="237" y="290"/>
                  <a:pt x="236" y="288"/>
                  <a:pt x="237" y="286"/>
                </a:cubicBezTo>
                <a:cubicBezTo>
                  <a:pt x="239" y="284"/>
                  <a:pt x="239" y="285"/>
                  <a:pt x="239" y="283"/>
                </a:cubicBezTo>
                <a:cubicBezTo>
                  <a:pt x="239" y="281"/>
                  <a:pt x="238" y="278"/>
                  <a:pt x="236" y="276"/>
                </a:cubicBezTo>
                <a:cubicBezTo>
                  <a:pt x="234" y="273"/>
                  <a:pt x="234" y="270"/>
                  <a:pt x="234" y="269"/>
                </a:cubicBezTo>
                <a:cubicBezTo>
                  <a:pt x="234" y="268"/>
                  <a:pt x="236" y="268"/>
                  <a:pt x="237" y="267"/>
                </a:cubicBezTo>
                <a:cubicBezTo>
                  <a:pt x="239" y="265"/>
                  <a:pt x="240" y="263"/>
                  <a:pt x="238" y="261"/>
                </a:cubicBezTo>
                <a:cubicBezTo>
                  <a:pt x="236" y="259"/>
                  <a:pt x="235" y="260"/>
                  <a:pt x="235" y="259"/>
                </a:cubicBezTo>
                <a:cubicBezTo>
                  <a:pt x="234" y="258"/>
                  <a:pt x="234" y="256"/>
                  <a:pt x="234" y="255"/>
                </a:cubicBezTo>
                <a:cubicBezTo>
                  <a:pt x="234" y="254"/>
                  <a:pt x="230" y="247"/>
                  <a:pt x="229" y="245"/>
                </a:cubicBezTo>
                <a:cubicBezTo>
                  <a:pt x="228" y="243"/>
                  <a:pt x="223" y="237"/>
                  <a:pt x="223" y="236"/>
                </a:cubicBezTo>
                <a:cubicBezTo>
                  <a:pt x="223" y="235"/>
                  <a:pt x="223" y="232"/>
                  <a:pt x="222" y="230"/>
                </a:cubicBezTo>
                <a:cubicBezTo>
                  <a:pt x="222" y="227"/>
                  <a:pt x="220" y="224"/>
                  <a:pt x="220" y="221"/>
                </a:cubicBezTo>
                <a:cubicBezTo>
                  <a:pt x="219" y="219"/>
                  <a:pt x="219" y="216"/>
                  <a:pt x="218" y="214"/>
                </a:cubicBezTo>
                <a:cubicBezTo>
                  <a:pt x="218" y="212"/>
                  <a:pt x="217" y="209"/>
                  <a:pt x="216" y="208"/>
                </a:cubicBezTo>
                <a:cubicBezTo>
                  <a:pt x="215" y="207"/>
                  <a:pt x="217" y="203"/>
                  <a:pt x="216" y="200"/>
                </a:cubicBezTo>
                <a:cubicBezTo>
                  <a:pt x="215" y="197"/>
                  <a:pt x="214" y="195"/>
                  <a:pt x="213" y="193"/>
                </a:cubicBezTo>
                <a:cubicBezTo>
                  <a:pt x="212" y="190"/>
                  <a:pt x="210" y="182"/>
                  <a:pt x="209" y="180"/>
                </a:cubicBezTo>
                <a:cubicBezTo>
                  <a:pt x="208" y="177"/>
                  <a:pt x="206" y="170"/>
                  <a:pt x="206" y="169"/>
                </a:cubicBezTo>
                <a:cubicBezTo>
                  <a:pt x="206" y="167"/>
                  <a:pt x="204" y="160"/>
                  <a:pt x="203" y="159"/>
                </a:cubicBezTo>
                <a:cubicBezTo>
                  <a:pt x="201" y="157"/>
                  <a:pt x="201" y="156"/>
                  <a:pt x="199" y="155"/>
                </a:cubicBezTo>
                <a:cubicBezTo>
                  <a:pt x="197" y="154"/>
                  <a:pt x="193" y="153"/>
                  <a:pt x="191" y="152"/>
                </a:cubicBezTo>
                <a:cubicBezTo>
                  <a:pt x="189" y="152"/>
                  <a:pt x="187" y="149"/>
                  <a:pt x="185" y="149"/>
                </a:cubicBezTo>
                <a:cubicBezTo>
                  <a:pt x="183" y="148"/>
                  <a:pt x="179" y="146"/>
                  <a:pt x="178" y="146"/>
                </a:cubicBezTo>
                <a:cubicBezTo>
                  <a:pt x="177" y="145"/>
                  <a:pt x="178" y="145"/>
                  <a:pt x="176" y="143"/>
                </a:cubicBezTo>
                <a:cubicBezTo>
                  <a:pt x="175" y="142"/>
                  <a:pt x="164" y="126"/>
                  <a:pt x="164" y="125"/>
                </a:cubicBezTo>
                <a:cubicBezTo>
                  <a:pt x="163" y="123"/>
                  <a:pt x="166" y="108"/>
                  <a:pt x="166" y="105"/>
                </a:cubicBezTo>
                <a:cubicBezTo>
                  <a:pt x="167" y="103"/>
                  <a:pt x="170" y="86"/>
                  <a:pt x="165" y="71"/>
                </a:cubicBezTo>
                <a:cubicBezTo>
                  <a:pt x="161" y="56"/>
                  <a:pt x="156" y="42"/>
                  <a:pt x="155" y="39"/>
                </a:cubicBezTo>
                <a:cubicBezTo>
                  <a:pt x="154" y="36"/>
                  <a:pt x="149" y="18"/>
                  <a:pt x="143" y="13"/>
                </a:cubicBezTo>
                <a:cubicBezTo>
                  <a:pt x="137" y="7"/>
                  <a:pt x="132" y="3"/>
                  <a:pt x="126" y="2"/>
                </a:cubicBezTo>
                <a:cubicBezTo>
                  <a:pt x="120" y="0"/>
                  <a:pt x="107" y="0"/>
                  <a:pt x="104" y="0"/>
                </a:cubicBezTo>
                <a:cubicBezTo>
                  <a:pt x="101" y="1"/>
                  <a:pt x="94" y="1"/>
                  <a:pt x="89" y="3"/>
                </a:cubicBezTo>
                <a:cubicBezTo>
                  <a:pt x="84" y="5"/>
                  <a:pt x="75" y="11"/>
                  <a:pt x="71" y="17"/>
                </a:cubicBezTo>
                <a:cubicBezTo>
                  <a:pt x="67" y="24"/>
                  <a:pt x="65" y="23"/>
                  <a:pt x="63" y="35"/>
                </a:cubicBezTo>
                <a:cubicBezTo>
                  <a:pt x="60" y="46"/>
                  <a:pt x="59" y="59"/>
                  <a:pt x="59" y="64"/>
                </a:cubicBezTo>
                <a:cubicBezTo>
                  <a:pt x="58" y="70"/>
                  <a:pt x="58" y="86"/>
                  <a:pt x="57" y="91"/>
                </a:cubicBezTo>
                <a:cubicBezTo>
                  <a:pt x="56" y="96"/>
                  <a:pt x="53" y="120"/>
                  <a:pt x="51" y="125"/>
                </a:cubicBezTo>
                <a:cubicBezTo>
                  <a:pt x="50" y="130"/>
                  <a:pt x="49" y="132"/>
                  <a:pt x="49" y="132"/>
                </a:cubicBezTo>
                <a:cubicBezTo>
                  <a:pt x="49" y="132"/>
                  <a:pt x="32" y="140"/>
                  <a:pt x="30" y="140"/>
                </a:cubicBezTo>
                <a:cubicBezTo>
                  <a:pt x="28" y="141"/>
                  <a:pt x="25" y="141"/>
                  <a:pt x="23" y="142"/>
                </a:cubicBezTo>
                <a:cubicBezTo>
                  <a:pt x="22" y="142"/>
                  <a:pt x="20" y="144"/>
                  <a:pt x="19" y="145"/>
                </a:cubicBezTo>
                <a:cubicBezTo>
                  <a:pt x="18" y="146"/>
                  <a:pt x="17" y="150"/>
                  <a:pt x="15" y="153"/>
                </a:cubicBezTo>
                <a:cubicBezTo>
                  <a:pt x="14" y="157"/>
                  <a:pt x="12" y="162"/>
                  <a:pt x="11" y="164"/>
                </a:cubicBezTo>
                <a:cubicBezTo>
                  <a:pt x="11" y="165"/>
                  <a:pt x="11" y="168"/>
                  <a:pt x="10" y="169"/>
                </a:cubicBezTo>
                <a:cubicBezTo>
                  <a:pt x="10" y="170"/>
                  <a:pt x="10" y="170"/>
                  <a:pt x="10" y="170"/>
                </a:cubicBezTo>
                <a:cubicBezTo>
                  <a:pt x="10" y="170"/>
                  <a:pt x="10" y="178"/>
                  <a:pt x="10" y="179"/>
                </a:cubicBezTo>
                <a:cubicBezTo>
                  <a:pt x="9" y="180"/>
                  <a:pt x="8" y="185"/>
                  <a:pt x="8" y="186"/>
                </a:cubicBezTo>
                <a:cubicBezTo>
                  <a:pt x="8" y="187"/>
                  <a:pt x="7" y="190"/>
                  <a:pt x="6" y="191"/>
                </a:cubicBezTo>
                <a:cubicBezTo>
                  <a:pt x="6" y="193"/>
                  <a:pt x="5" y="195"/>
                  <a:pt x="6" y="198"/>
                </a:cubicBezTo>
                <a:cubicBezTo>
                  <a:pt x="6" y="200"/>
                  <a:pt x="6" y="200"/>
                  <a:pt x="6" y="203"/>
                </a:cubicBezTo>
                <a:cubicBezTo>
                  <a:pt x="5" y="206"/>
                  <a:pt x="4" y="227"/>
                  <a:pt x="4" y="228"/>
                </a:cubicBezTo>
                <a:cubicBezTo>
                  <a:pt x="4" y="229"/>
                  <a:pt x="4" y="246"/>
                  <a:pt x="3" y="248"/>
                </a:cubicBezTo>
                <a:cubicBezTo>
                  <a:pt x="3" y="249"/>
                  <a:pt x="3" y="254"/>
                  <a:pt x="3" y="256"/>
                </a:cubicBezTo>
                <a:cubicBezTo>
                  <a:pt x="4" y="258"/>
                  <a:pt x="4" y="258"/>
                  <a:pt x="4" y="258"/>
                </a:cubicBezTo>
                <a:cubicBezTo>
                  <a:pt x="4" y="258"/>
                  <a:pt x="4" y="258"/>
                  <a:pt x="4" y="261"/>
                </a:cubicBezTo>
                <a:cubicBezTo>
                  <a:pt x="4" y="263"/>
                  <a:pt x="4" y="267"/>
                  <a:pt x="4" y="270"/>
                </a:cubicBezTo>
                <a:cubicBezTo>
                  <a:pt x="4" y="273"/>
                  <a:pt x="4" y="277"/>
                  <a:pt x="4" y="278"/>
                </a:cubicBezTo>
                <a:cubicBezTo>
                  <a:pt x="4" y="279"/>
                  <a:pt x="4" y="283"/>
                  <a:pt x="4" y="284"/>
                </a:cubicBezTo>
                <a:cubicBezTo>
                  <a:pt x="3" y="286"/>
                  <a:pt x="3" y="289"/>
                  <a:pt x="3" y="291"/>
                </a:cubicBezTo>
                <a:cubicBezTo>
                  <a:pt x="2" y="292"/>
                  <a:pt x="1" y="296"/>
                  <a:pt x="1" y="297"/>
                </a:cubicBezTo>
                <a:cubicBezTo>
                  <a:pt x="1" y="299"/>
                  <a:pt x="0" y="302"/>
                  <a:pt x="0" y="305"/>
                </a:cubicBezTo>
                <a:cubicBezTo>
                  <a:pt x="0" y="307"/>
                  <a:pt x="0" y="312"/>
                  <a:pt x="0" y="313"/>
                </a:cubicBezTo>
                <a:cubicBezTo>
                  <a:pt x="0" y="315"/>
                  <a:pt x="1" y="318"/>
                  <a:pt x="2" y="321"/>
                </a:cubicBezTo>
                <a:cubicBezTo>
                  <a:pt x="3" y="323"/>
                  <a:pt x="5" y="327"/>
                  <a:pt x="6" y="329"/>
                </a:cubicBezTo>
                <a:close/>
                <a:moveTo>
                  <a:pt x="196" y="279"/>
                </a:moveTo>
                <a:cubicBezTo>
                  <a:pt x="196" y="278"/>
                  <a:pt x="197" y="276"/>
                  <a:pt x="197" y="276"/>
                </a:cubicBezTo>
                <a:cubicBezTo>
                  <a:pt x="197" y="277"/>
                  <a:pt x="198" y="277"/>
                  <a:pt x="199" y="278"/>
                </a:cubicBezTo>
                <a:cubicBezTo>
                  <a:pt x="199" y="279"/>
                  <a:pt x="198" y="281"/>
                  <a:pt x="197" y="281"/>
                </a:cubicBezTo>
                <a:cubicBezTo>
                  <a:pt x="197" y="281"/>
                  <a:pt x="196" y="280"/>
                  <a:pt x="196" y="279"/>
                </a:cubicBezTo>
                <a:close/>
                <a:moveTo>
                  <a:pt x="193" y="265"/>
                </a:moveTo>
                <a:cubicBezTo>
                  <a:pt x="193" y="266"/>
                  <a:pt x="193" y="269"/>
                  <a:pt x="193" y="269"/>
                </a:cubicBezTo>
                <a:cubicBezTo>
                  <a:pt x="193" y="269"/>
                  <a:pt x="193" y="270"/>
                  <a:pt x="193" y="269"/>
                </a:cubicBezTo>
                <a:cubicBezTo>
                  <a:pt x="193" y="269"/>
                  <a:pt x="189" y="267"/>
                  <a:pt x="189" y="267"/>
                </a:cubicBezTo>
                <a:cubicBezTo>
                  <a:pt x="189" y="266"/>
                  <a:pt x="189" y="265"/>
                  <a:pt x="189" y="263"/>
                </a:cubicBezTo>
                <a:cubicBezTo>
                  <a:pt x="189" y="261"/>
                  <a:pt x="189" y="257"/>
                  <a:pt x="189" y="257"/>
                </a:cubicBezTo>
                <a:cubicBezTo>
                  <a:pt x="190" y="256"/>
                  <a:pt x="190" y="255"/>
                  <a:pt x="191" y="254"/>
                </a:cubicBezTo>
                <a:cubicBezTo>
                  <a:pt x="191" y="254"/>
                  <a:pt x="191" y="254"/>
                  <a:pt x="192" y="255"/>
                </a:cubicBezTo>
                <a:cubicBezTo>
                  <a:pt x="193" y="255"/>
                  <a:pt x="194" y="257"/>
                  <a:pt x="194" y="258"/>
                </a:cubicBezTo>
                <a:cubicBezTo>
                  <a:pt x="194" y="259"/>
                  <a:pt x="194" y="264"/>
                  <a:pt x="193" y="265"/>
                </a:cubicBezTo>
                <a:close/>
                <a:moveTo>
                  <a:pt x="185" y="311"/>
                </a:moveTo>
                <a:cubicBezTo>
                  <a:pt x="186" y="311"/>
                  <a:pt x="189" y="311"/>
                  <a:pt x="189" y="310"/>
                </a:cubicBezTo>
                <a:cubicBezTo>
                  <a:pt x="189" y="310"/>
                  <a:pt x="190" y="308"/>
                  <a:pt x="190" y="308"/>
                </a:cubicBezTo>
                <a:cubicBezTo>
                  <a:pt x="190" y="308"/>
                  <a:pt x="188" y="308"/>
                  <a:pt x="188" y="307"/>
                </a:cubicBezTo>
                <a:cubicBezTo>
                  <a:pt x="188" y="307"/>
                  <a:pt x="187" y="307"/>
                  <a:pt x="188" y="306"/>
                </a:cubicBezTo>
                <a:cubicBezTo>
                  <a:pt x="189" y="306"/>
                  <a:pt x="190" y="302"/>
                  <a:pt x="191" y="301"/>
                </a:cubicBezTo>
                <a:cubicBezTo>
                  <a:pt x="192" y="299"/>
                  <a:pt x="194" y="295"/>
                  <a:pt x="194" y="294"/>
                </a:cubicBezTo>
                <a:cubicBezTo>
                  <a:pt x="195" y="293"/>
                  <a:pt x="195" y="292"/>
                  <a:pt x="195" y="293"/>
                </a:cubicBezTo>
                <a:cubicBezTo>
                  <a:pt x="195" y="294"/>
                  <a:pt x="195" y="298"/>
                  <a:pt x="195" y="300"/>
                </a:cubicBezTo>
                <a:cubicBezTo>
                  <a:pt x="195" y="301"/>
                  <a:pt x="195" y="302"/>
                  <a:pt x="195" y="303"/>
                </a:cubicBezTo>
                <a:cubicBezTo>
                  <a:pt x="195" y="303"/>
                  <a:pt x="195" y="304"/>
                  <a:pt x="195" y="305"/>
                </a:cubicBezTo>
                <a:cubicBezTo>
                  <a:pt x="194" y="306"/>
                  <a:pt x="194" y="309"/>
                  <a:pt x="193" y="311"/>
                </a:cubicBezTo>
                <a:cubicBezTo>
                  <a:pt x="193" y="312"/>
                  <a:pt x="193" y="315"/>
                  <a:pt x="193" y="316"/>
                </a:cubicBezTo>
                <a:cubicBezTo>
                  <a:pt x="193" y="318"/>
                  <a:pt x="192" y="321"/>
                  <a:pt x="192" y="322"/>
                </a:cubicBezTo>
                <a:cubicBezTo>
                  <a:pt x="192" y="323"/>
                  <a:pt x="192" y="327"/>
                  <a:pt x="192" y="327"/>
                </a:cubicBezTo>
                <a:cubicBezTo>
                  <a:pt x="192" y="327"/>
                  <a:pt x="194" y="330"/>
                  <a:pt x="194" y="330"/>
                </a:cubicBezTo>
                <a:cubicBezTo>
                  <a:pt x="194" y="331"/>
                  <a:pt x="194" y="334"/>
                  <a:pt x="194" y="334"/>
                </a:cubicBezTo>
                <a:cubicBezTo>
                  <a:pt x="193" y="334"/>
                  <a:pt x="190" y="334"/>
                  <a:pt x="190" y="334"/>
                </a:cubicBezTo>
                <a:cubicBezTo>
                  <a:pt x="190" y="333"/>
                  <a:pt x="190" y="327"/>
                  <a:pt x="190" y="326"/>
                </a:cubicBezTo>
                <a:cubicBezTo>
                  <a:pt x="190" y="326"/>
                  <a:pt x="190" y="323"/>
                  <a:pt x="189" y="322"/>
                </a:cubicBezTo>
                <a:cubicBezTo>
                  <a:pt x="189" y="321"/>
                  <a:pt x="188" y="319"/>
                  <a:pt x="188" y="318"/>
                </a:cubicBezTo>
                <a:cubicBezTo>
                  <a:pt x="187" y="317"/>
                  <a:pt x="186" y="314"/>
                  <a:pt x="185" y="312"/>
                </a:cubicBezTo>
                <a:cubicBezTo>
                  <a:pt x="185" y="311"/>
                  <a:pt x="185" y="311"/>
                  <a:pt x="185" y="311"/>
                </a:cubicBezTo>
                <a:close/>
                <a:moveTo>
                  <a:pt x="46" y="320"/>
                </a:moveTo>
                <a:cubicBezTo>
                  <a:pt x="46" y="319"/>
                  <a:pt x="48" y="317"/>
                  <a:pt x="48" y="316"/>
                </a:cubicBezTo>
                <a:cubicBezTo>
                  <a:pt x="48" y="316"/>
                  <a:pt x="48" y="315"/>
                  <a:pt x="48" y="314"/>
                </a:cubicBezTo>
                <a:cubicBezTo>
                  <a:pt x="49" y="313"/>
                  <a:pt x="50" y="311"/>
                  <a:pt x="50" y="311"/>
                </a:cubicBezTo>
                <a:cubicBezTo>
                  <a:pt x="51" y="310"/>
                  <a:pt x="51" y="306"/>
                  <a:pt x="51" y="306"/>
                </a:cubicBezTo>
                <a:cubicBezTo>
                  <a:pt x="51" y="306"/>
                  <a:pt x="51" y="306"/>
                  <a:pt x="52" y="306"/>
                </a:cubicBezTo>
                <a:cubicBezTo>
                  <a:pt x="52" y="306"/>
                  <a:pt x="53" y="307"/>
                  <a:pt x="54" y="308"/>
                </a:cubicBezTo>
                <a:cubicBezTo>
                  <a:pt x="55" y="309"/>
                  <a:pt x="60" y="311"/>
                  <a:pt x="60" y="311"/>
                </a:cubicBezTo>
                <a:cubicBezTo>
                  <a:pt x="60" y="311"/>
                  <a:pt x="59" y="312"/>
                  <a:pt x="59" y="313"/>
                </a:cubicBezTo>
                <a:cubicBezTo>
                  <a:pt x="59" y="315"/>
                  <a:pt x="59" y="315"/>
                  <a:pt x="57" y="318"/>
                </a:cubicBezTo>
                <a:cubicBezTo>
                  <a:pt x="55" y="320"/>
                  <a:pt x="54" y="324"/>
                  <a:pt x="54" y="324"/>
                </a:cubicBezTo>
                <a:cubicBezTo>
                  <a:pt x="54" y="325"/>
                  <a:pt x="55" y="326"/>
                  <a:pt x="54" y="326"/>
                </a:cubicBezTo>
                <a:cubicBezTo>
                  <a:pt x="54" y="326"/>
                  <a:pt x="51" y="331"/>
                  <a:pt x="50" y="337"/>
                </a:cubicBezTo>
                <a:cubicBezTo>
                  <a:pt x="49" y="343"/>
                  <a:pt x="49" y="341"/>
                  <a:pt x="48" y="341"/>
                </a:cubicBezTo>
                <a:cubicBezTo>
                  <a:pt x="48" y="341"/>
                  <a:pt x="48" y="336"/>
                  <a:pt x="48" y="335"/>
                </a:cubicBezTo>
                <a:cubicBezTo>
                  <a:pt x="48" y="334"/>
                  <a:pt x="48" y="329"/>
                  <a:pt x="48" y="327"/>
                </a:cubicBezTo>
                <a:cubicBezTo>
                  <a:pt x="48" y="326"/>
                  <a:pt x="46" y="320"/>
                  <a:pt x="46" y="32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id-ID"/>
          </a:p>
        </p:txBody>
      </p:sp>
      <p:sp>
        <p:nvSpPr>
          <p:cNvPr id="17" name="Rectangle 16"/>
          <p:cNvSpPr/>
          <p:nvPr/>
        </p:nvSpPr>
        <p:spPr>
          <a:xfrm>
            <a:off x="5542958" y="2295500"/>
            <a:ext cx="3006423" cy="1077218"/>
          </a:xfrm>
          <a:prstGeom prst="rect">
            <a:avLst/>
          </a:prstGeom>
          <a:noFill/>
        </p:spPr>
        <p:txBody>
          <a:bodyPr wrap="square" lIns="91440" tIns="45720" rIns="91440" bIns="45720">
            <a:spAutoFit/>
          </a:bodyPr>
          <a:lstStyle/>
          <a:p>
            <a:pPr algn="ct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p>
          <a:p>
            <a:pPr algn="ctr"/>
            <a:r>
              <a:rPr lang="en-US"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a:t>
            </a:r>
          </a:p>
        </p:txBody>
      </p:sp>
      <p:sp>
        <p:nvSpPr>
          <p:cNvPr id="19" name="Title 1"/>
          <p:cNvSpPr txBox="1">
            <a:spLocks/>
          </p:cNvSpPr>
          <p:nvPr/>
        </p:nvSpPr>
        <p:spPr>
          <a:xfrm>
            <a:off x="4762666" y="2033897"/>
            <a:ext cx="2984384" cy="703544"/>
          </a:xfrm>
          <a:prstGeom prst="rect">
            <a:avLst/>
          </a:prstGeom>
        </p:spPr>
        <p:txBody>
          <a:bodyPr>
            <a:noAutofit/>
          </a:bodyPr>
          <a:lstStyle>
            <a:lvl1pPr algn="l" defTabSz="457200" rtl="0" eaLnBrk="1" latinLnBrk="0" hangingPunct="1">
              <a:spcBef>
                <a:spcPct val="0"/>
              </a:spcBef>
              <a:buNone/>
              <a:defRPr sz="2000" b="1" kern="1200" cap="all">
                <a:solidFill>
                  <a:schemeClr val="bg1"/>
                </a:solidFill>
                <a:latin typeface="Arial"/>
                <a:ea typeface="+mj-ea"/>
                <a:cs typeface="Arial"/>
              </a:defRPr>
            </a:lvl1pPr>
          </a:lstStyle>
          <a:p>
            <a:r>
              <a:rPr lang="en-US" dirty="0">
                <a:solidFill>
                  <a:srgbClr val="3B3838"/>
                </a:solidFill>
                <a:latin typeface="+mn-lt"/>
              </a:rPr>
              <a:t>How Can we Close this Aspiration gap?</a:t>
            </a:r>
          </a:p>
        </p:txBody>
      </p:sp>
      <p:pic>
        <p:nvPicPr>
          <p:cNvPr id="20" name="Picture 19">
            <a:extLst>
              <a:ext uri="{FF2B5EF4-FFF2-40B4-BE49-F238E27FC236}">
                <a16:creationId xmlns:a16="http://schemas.microsoft.com/office/drawing/2014/main" id="{BA51065E-ED2B-4145-A972-5677461DA0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4152" y="5641383"/>
            <a:ext cx="1280150" cy="836909"/>
          </a:xfrm>
          <a:prstGeom prst="rect">
            <a:avLst/>
          </a:prstGeom>
        </p:spPr>
      </p:pic>
      <p:sp>
        <p:nvSpPr>
          <p:cNvPr id="2" name="Rectangle 1">
            <a:extLst>
              <a:ext uri="{FF2B5EF4-FFF2-40B4-BE49-F238E27FC236}">
                <a16:creationId xmlns:a16="http://schemas.microsoft.com/office/drawing/2014/main" id="{E26B466F-D738-7A4E-A8E6-A2B3F9A97F4B}"/>
              </a:ext>
            </a:extLst>
          </p:cNvPr>
          <p:cNvSpPr/>
          <p:nvPr/>
        </p:nvSpPr>
        <p:spPr>
          <a:xfrm>
            <a:off x="3262277" y="353903"/>
            <a:ext cx="5287104" cy="1200329"/>
          </a:xfrm>
          <a:prstGeom prst="rect">
            <a:avLst/>
          </a:prstGeom>
        </p:spPr>
        <p:txBody>
          <a:bodyPr wrap="square">
            <a:spAutoFit/>
          </a:bodyPr>
          <a:lstStyle/>
          <a:p>
            <a:pPr algn="ctr">
              <a:lnSpc>
                <a:spcPct val="90000"/>
              </a:lnSpc>
              <a:spcBef>
                <a:spcPct val="0"/>
              </a:spcBef>
            </a:pPr>
            <a:r>
              <a:rPr lang="en-US" sz="4000" b="1" spc="500" dirty="0">
                <a:solidFill>
                  <a:srgbClr val="EA5134"/>
                </a:solidFill>
                <a:latin typeface="Arial Black" charset="0"/>
                <a:ea typeface="+mj-ea"/>
                <a:cs typeface="Arial Black" charset="0"/>
              </a:rPr>
              <a:t>POSSIBLE</a:t>
            </a:r>
            <a:r>
              <a:rPr lang="en-US" sz="4000" spc="200" dirty="0">
                <a:solidFill>
                  <a:schemeClr val="bg2">
                    <a:lumMod val="10000"/>
                  </a:schemeClr>
                </a:solidFill>
                <a:latin typeface="Arial" charset="0"/>
                <a:cs typeface="Arial" charset="0"/>
              </a:rPr>
              <a:t> FUTURES of WORK</a:t>
            </a:r>
          </a:p>
        </p:txBody>
      </p:sp>
      <p:sp>
        <p:nvSpPr>
          <p:cNvPr id="5" name="Rectangle 4">
            <a:extLst>
              <a:ext uri="{FF2B5EF4-FFF2-40B4-BE49-F238E27FC236}">
                <a16:creationId xmlns:a16="http://schemas.microsoft.com/office/drawing/2014/main" id="{E1B5DEA8-F667-2F4E-B01B-81AFD19047AB}"/>
              </a:ext>
            </a:extLst>
          </p:cNvPr>
          <p:cNvSpPr/>
          <p:nvPr/>
        </p:nvSpPr>
        <p:spPr>
          <a:xfrm>
            <a:off x="10777262" y="2033897"/>
            <a:ext cx="1369018" cy="3669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82024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E6C73CE-0994-AB4A-A161-2F428EAE4285}"/>
              </a:ext>
            </a:extLst>
          </p:cNvPr>
          <p:cNvSpPr>
            <a:spLocks noGrp="1"/>
          </p:cNvSpPr>
          <p:nvPr>
            <p:ph type="title"/>
          </p:nvPr>
        </p:nvSpPr>
        <p:spPr/>
        <p:txBody>
          <a:bodyPr>
            <a:normAutofit/>
          </a:bodyPr>
          <a:lstStyle/>
          <a:p>
            <a:r>
              <a:rPr lang="en-US" sz="4000" dirty="0">
                <a:latin typeface="Arial" panose="020B0604020202020204" pitchFamily="34" charset="0"/>
                <a:cs typeface="Arial" panose="020B0604020202020204" pitchFamily="34" charset="0"/>
              </a:rPr>
              <a:t>A QUICK</a:t>
            </a:r>
            <a:br>
              <a:rPr lang="en-US" sz="4000" dirty="0">
                <a:latin typeface="Arial" panose="020B0604020202020204" pitchFamily="34" charset="0"/>
                <a:cs typeface="Arial" panose="020B0604020202020204" pitchFamily="34" charset="0"/>
              </a:rPr>
            </a:br>
            <a:r>
              <a:rPr lang="en-US" sz="4000" dirty="0">
                <a:solidFill>
                  <a:srgbClr val="EA5134"/>
                </a:solidFill>
                <a:latin typeface="Arial" panose="020B0604020202020204" pitchFamily="34" charset="0"/>
                <a:cs typeface="Arial" panose="020B0604020202020204" pitchFamily="34" charset="0"/>
              </a:rPr>
              <a:t>RECAP</a:t>
            </a:r>
            <a:endParaRPr lang="en-US" sz="4000" dirty="0">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44A979E9-0BDE-004E-8F4B-32B9141722FB}"/>
              </a:ext>
            </a:extLst>
          </p:cNvPr>
          <p:cNvSpPr>
            <a:spLocks noGrp="1"/>
          </p:cNvSpPr>
          <p:nvPr>
            <p:ph idx="1"/>
          </p:nvPr>
        </p:nvSpPr>
        <p:spPr/>
        <p:txBody>
          <a:bodyPr>
            <a:normAutofit fontScale="92500" lnSpcReduction="10000"/>
          </a:bodyPr>
          <a:lstStyle/>
          <a:p>
            <a:r>
              <a:rPr lang="en-US" dirty="0">
                <a:latin typeface="Arial" panose="020B0604020202020204" pitchFamily="34" charset="0"/>
                <a:cs typeface="Arial" panose="020B0604020202020204" pitchFamily="34" charset="0"/>
              </a:rPr>
              <a:t>The labor market is changing rapidly</a:t>
            </a:r>
          </a:p>
          <a:p>
            <a:r>
              <a:rPr lang="en-US" dirty="0">
                <a:latin typeface="Arial" panose="020B0604020202020204" pitchFamily="34" charset="0"/>
                <a:cs typeface="Arial" panose="020B0604020202020204" pitchFamily="34" charset="0"/>
              </a:rPr>
              <a:t>We don’t totally know what’s in store, but we have some good predictions</a:t>
            </a:r>
          </a:p>
          <a:p>
            <a:r>
              <a:rPr lang="en-US" dirty="0">
                <a:latin typeface="Arial" panose="020B0604020202020204" pitchFamily="34" charset="0"/>
                <a:cs typeface="Arial" panose="020B0604020202020204" pitchFamily="34" charset="0"/>
              </a:rPr>
              <a:t>We need to build career pathways systems that can adapt to the changing world of work</a:t>
            </a:r>
          </a:p>
          <a:p>
            <a:r>
              <a:rPr lang="en-US" dirty="0">
                <a:latin typeface="Arial" panose="020B0604020202020204" pitchFamily="34" charset="0"/>
                <a:cs typeface="Arial" panose="020B0604020202020204" pitchFamily="34" charset="0"/>
              </a:rPr>
              <a:t>That means thinking about how our organizations work, and how we all work together</a:t>
            </a:r>
          </a:p>
        </p:txBody>
      </p:sp>
    </p:spTree>
    <p:extLst>
      <p:ext uri="{BB962C8B-B14F-4D97-AF65-F5344CB8AC3E}">
        <p14:creationId xmlns:p14="http://schemas.microsoft.com/office/powerpoint/2010/main" val="23767888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B77613EC-19FE-DD44-A222-BBD2EDBD8436}"/>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3" name="Title 2">
            <a:extLst>
              <a:ext uri="{FF2B5EF4-FFF2-40B4-BE49-F238E27FC236}">
                <a16:creationId xmlns:a16="http://schemas.microsoft.com/office/drawing/2014/main" id="{2C074D06-751A-E04B-877F-5BF46D18CD39}"/>
              </a:ext>
            </a:extLst>
          </p:cNvPr>
          <p:cNvSpPr>
            <a:spLocks noGrp="1"/>
          </p:cNvSpPr>
          <p:nvPr>
            <p:ph type="ctrTitle"/>
          </p:nvPr>
        </p:nvSpPr>
        <p:spPr>
          <a:xfrm>
            <a:off x="-6350" y="4800600"/>
            <a:ext cx="12192000" cy="1754219"/>
          </a:xfrm>
          <a:solidFill>
            <a:srgbClr val="5ECBD4">
              <a:alpha val="30000"/>
            </a:srgbClr>
          </a:solidFill>
          <a:effectLst>
            <a:outerShdw blurRad="50800" dist="38100" dir="2700000" algn="tl" rotWithShape="0">
              <a:prstClr val="black">
                <a:alpha val="82000"/>
              </a:prstClr>
            </a:outerShdw>
          </a:effectLst>
        </p:spPr>
        <p:txBody>
          <a:bodyPr anchor="b">
            <a:noAutofit/>
          </a:bodyPr>
          <a:lstStyle/>
          <a:p>
            <a:r>
              <a:rPr lang="en-US" dirty="0"/>
              <a:t>WHERE SHALL WE GO?  HOW SHALL WE GET THERE?</a:t>
            </a:r>
          </a:p>
        </p:txBody>
      </p:sp>
    </p:spTree>
    <p:extLst>
      <p:ext uri="{BB962C8B-B14F-4D97-AF65-F5344CB8AC3E}">
        <p14:creationId xmlns:p14="http://schemas.microsoft.com/office/powerpoint/2010/main" val="19664886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Autofit/>
          </a:bodyPr>
          <a:lstStyle/>
          <a:p>
            <a:r>
              <a:rPr lang="en-US" sz="2000" dirty="0">
                <a:solidFill>
                  <a:srgbClr val="3B3838"/>
                </a:solidFill>
              </a:rPr>
              <a:t>Rachel Pleasants McDonnell</a:t>
            </a:r>
          </a:p>
          <a:p>
            <a:r>
              <a:rPr lang="en-US" sz="2000" dirty="0">
                <a:solidFill>
                  <a:srgbClr val="3B3838"/>
                </a:solidFill>
              </a:rPr>
              <a:t>Associate Director, Jobs for the Future</a:t>
            </a:r>
          </a:p>
        </p:txBody>
      </p:sp>
      <p:sp>
        <p:nvSpPr>
          <p:cNvPr id="3" name="Text Placeholder 2"/>
          <p:cNvSpPr>
            <a:spLocks noGrp="1"/>
          </p:cNvSpPr>
          <p:nvPr>
            <p:ph type="body" sz="quarter" idx="11"/>
          </p:nvPr>
        </p:nvSpPr>
        <p:spPr>
          <a:xfrm>
            <a:off x="5052620" y="3365500"/>
            <a:ext cx="5287962" cy="893762"/>
          </a:xfrm>
        </p:spPr>
        <p:txBody>
          <a:bodyPr>
            <a:normAutofit/>
          </a:bodyPr>
          <a:lstStyle/>
          <a:p>
            <a:r>
              <a:rPr lang="en-US" sz="2000" dirty="0">
                <a:hlinkClick r:id="rId3"/>
              </a:rPr>
              <a:t>rmcdonnell@jff.org</a:t>
            </a:r>
            <a:endParaRPr lang="en-US" sz="2000" dirty="0"/>
          </a:p>
        </p:txBody>
      </p:sp>
      <p:pic>
        <p:nvPicPr>
          <p:cNvPr id="7" name="Picture 6">
            <a:extLst>
              <a:ext uri="{FF2B5EF4-FFF2-40B4-BE49-F238E27FC236}">
                <a16:creationId xmlns:a16="http://schemas.microsoft.com/office/drawing/2014/main" id="{D8951DE1-FA11-AF4A-A4DC-171CBADA127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4152" y="5641383"/>
            <a:ext cx="1280150" cy="836909"/>
          </a:xfrm>
          <a:prstGeom prst="rect">
            <a:avLst/>
          </a:prstGeom>
        </p:spPr>
      </p:pic>
      <p:sp>
        <p:nvSpPr>
          <p:cNvPr id="8" name="Rectangle 7">
            <a:extLst>
              <a:ext uri="{FF2B5EF4-FFF2-40B4-BE49-F238E27FC236}">
                <a16:creationId xmlns:a16="http://schemas.microsoft.com/office/drawing/2014/main" id="{E9517C98-3561-C949-A46E-93B1E5B72F91}"/>
              </a:ext>
            </a:extLst>
          </p:cNvPr>
          <p:cNvSpPr/>
          <p:nvPr/>
        </p:nvSpPr>
        <p:spPr>
          <a:xfrm>
            <a:off x="4355024" y="3688597"/>
            <a:ext cx="4107051" cy="6509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44127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36DA535-F73A-AF40-8D32-23B6680A16CB}"/>
              </a:ext>
            </a:extLst>
          </p:cNvPr>
          <p:cNvSpPr>
            <a:spLocks noGrp="1"/>
          </p:cNvSpPr>
          <p:nvPr>
            <p:ph type="title"/>
          </p:nvPr>
        </p:nvSpPr>
        <p:spPr>
          <a:xfrm>
            <a:off x="715652" y="864747"/>
            <a:ext cx="4507277" cy="1325563"/>
          </a:xfrm>
        </p:spPr>
        <p:txBody>
          <a:bodyPr>
            <a:noAutofit/>
          </a:bodyPr>
          <a:lstStyle/>
          <a:p>
            <a:r>
              <a:rPr lang="en-US" dirty="0"/>
              <a:t>THE EVOLVING </a:t>
            </a:r>
            <a:r>
              <a:rPr lang="en-US" b="1" dirty="0">
                <a:solidFill>
                  <a:srgbClr val="47C8AF"/>
                </a:solidFill>
              </a:rPr>
              <a:t>WORLD OF WORK</a:t>
            </a:r>
          </a:p>
        </p:txBody>
      </p:sp>
      <p:pic>
        <p:nvPicPr>
          <p:cNvPr id="5" name="Picture Placeholder 4">
            <a:extLst>
              <a:ext uri="{FF2B5EF4-FFF2-40B4-BE49-F238E27FC236}">
                <a16:creationId xmlns:a16="http://schemas.microsoft.com/office/drawing/2014/main" id="{37BAC71B-2492-764B-9E17-9B5CFDDC6291}"/>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a:ext>
            </a:extLst>
          </a:blip>
          <a:srcRect/>
          <a:stretch/>
        </p:blipFill>
        <p:spPr>
          <a:xfrm>
            <a:off x="5366039" y="0"/>
            <a:ext cx="6825961" cy="6858000"/>
          </a:xfrm>
        </p:spPr>
      </p:pic>
      <p:pic>
        <p:nvPicPr>
          <p:cNvPr id="9" name="Picture 8">
            <a:extLst>
              <a:ext uri="{FF2B5EF4-FFF2-40B4-BE49-F238E27FC236}">
                <a16:creationId xmlns:a16="http://schemas.microsoft.com/office/drawing/2014/main" id="{72DBBAC7-26AF-7C47-B2BF-F4DD3A6DD8C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4152" y="5524743"/>
            <a:ext cx="1458564" cy="953549"/>
          </a:xfrm>
          <a:prstGeom prst="rect">
            <a:avLst/>
          </a:prstGeom>
        </p:spPr>
      </p:pic>
    </p:spTree>
    <p:extLst>
      <p:ext uri="{BB962C8B-B14F-4D97-AF65-F5344CB8AC3E}">
        <p14:creationId xmlns:p14="http://schemas.microsoft.com/office/powerpoint/2010/main" val="1109895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36DA535-F73A-AF40-8D32-23B6680A16CB}"/>
              </a:ext>
            </a:extLst>
          </p:cNvPr>
          <p:cNvSpPr>
            <a:spLocks noGrp="1"/>
          </p:cNvSpPr>
          <p:nvPr>
            <p:ph type="title"/>
          </p:nvPr>
        </p:nvSpPr>
        <p:spPr>
          <a:xfrm>
            <a:off x="715652" y="864747"/>
            <a:ext cx="4507277" cy="1325563"/>
          </a:xfrm>
        </p:spPr>
        <p:txBody>
          <a:bodyPr>
            <a:noAutofit/>
          </a:bodyPr>
          <a:lstStyle/>
          <a:p>
            <a:r>
              <a:rPr lang="en-US" dirty="0"/>
              <a:t>THE EVOLVING </a:t>
            </a:r>
            <a:r>
              <a:rPr lang="en-US" b="1" dirty="0">
                <a:solidFill>
                  <a:srgbClr val="47C8AF"/>
                </a:solidFill>
              </a:rPr>
              <a:t>WORLD OF WORK</a:t>
            </a:r>
          </a:p>
        </p:txBody>
      </p:sp>
      <p:pic>
        <p:nvPicPr>
          <p:cNvPr id="16" name="Picture Placeholder 15">
            <a:extLst>
              <a:ext uri="{FF2B5EF4-FFF2-40B4-BE49-F238E27FC236}">
                <a16:creationId xmlns:a16="http://schemas.microsoft.com/office/drawing/2014/main" id="{49081BB8-802B-6343-8098-CF8681479F5A}"/>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pic>
        <p:nvPicPr>
          <p:cNvPr id="4" name="Picture 3">
            <a:extLst>
              <a:ext uri="{FF2B5EF4-FFF2-40B4-BE49-F238E27FC236}">
                <a16:creationId xmlns:a16="http://schemas.microsoft.com/office/drawing/2014/main" id="{FFC73F1D-C2C6-3B49-9FCB-C3E23B1706C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4152" y="5524743"/>
            <a:ext cx="1458564" cy="953549"/>
          </a:xfrm>
          <a:prstGeom prst="rect">
            <a:avLst/>
          </a:prstGeom>
        </p:spPr>
      </p:pic>
    </p:spTree>
    <p:extLst>
      <p:ext uri="{BB962C8B-B14F-4D97-AF65-F5344CB8AC3E}">
        <p14:creationId xmlns:p14="http://schemas.microsoft.com/office/powerpoint/2010/main" val="2304170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36DA535-F73A-AF40-8D32-23B6680A16CB}"/>
              </a:ext>
            </a:extLst>
          </p:cNvPr>
          <p:cNvSpPr>
            <a:spLocks noGrp="1"/>
          </p:cNvSpPr>
          <p:nvPr>
            <p:ph type="title"/>
          </p:nvPr>
        </p:nvSpPr>
        <p:spPr>
          <a:xfrm>
            <a:off x="715652" y="864747"/>
            <a:ext cx="4507277" cy="1325563"/>
          </a:xfrm>
        </p:spPr>
        <p:txBody>
          <a:bodyPr>
            <a:noAutofit/>
          </a:bodyPr>
          <a:lstStyle/>
          <a:p>
            <a:r>
              <a:rPr lang="en-US" dirty="0"/>
              <a:t>THE EVOLVING </a:t>
            </a:r>
            <a:r>
              <a:rPr lang="en-US" b="1" dirty="0">
                <a:solidFill>
                  <a:srgbClr val="47C8AF"/>
                </a:solidFill>
              </a:rPr>
              <a:t>WORLD OF WORK</a:t>
            </a:r>
          </a:p>
        </p:txBody>
      </p:sp>
      <p:pic>
        <p:nvPicPr>
          <p:cNvPr id="5" name="Picture Placeholder 4">
            <a:extLst>
              <a:ext uri="{FF2B5EF4-FFF2-40B4-BE49-F238E27FC236}">
                <a16:creationId xmlns:a16="http://schemas.microsoft.com/office/drawing/2014/main" id="{39EF0380-9629-594F-A0BE-DCC9530C9629}"/>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pic>
        <p:nvPicPr>
          <p:cNvPr id="4" name="Picture 3">
            <a:extLst>
              <a:ext uri="{FF2B5EF4-FFF2-40B4-BE49-F238E27FC236}">
                <a16:creationId xmlns:a16="http://schemas.microsoft.com/office/drawing/2014/main" id="{0A255232-55A2-EF43-8733-27E24BA3502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4152" y="5524743"/>
            <a:ext cx="1458564" cy="953549"/>
          </a:xfrm>
          <a:prstGeom prst="rect">
            <a:avLst/>
          </a:prstGeom>
        </p:spPr>
      </p:pic>
    </p:spTree>
    <p:extLst>
      <p:ext uri="{BB962C8B-B14F-4D97-AF65-F5344CB8AC3E}">
        <p14:creationId xmlns:p14="http://schemas.microsoft.com/office/powerpoint/2010/main" val="1127522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36DA535-F73A-AF40-8D32-23B6680A16CB}"/>
              </a:ext>
            </a:extLst>
          </p:cNvPr>
          <p:cNvSpPr>
            <a:spLocks noGrp="1"/>
          </p:cNvSpPr>
          <p:nvPr>
            <p:ph type="title"/>
          </p:nvPr>
        </p:nvSpPr>
        <p:spPr>
          <a:xfrm>
            <a:off x="715652" y="864747"/>
            <a:ext cx="4507277" cy="1325563"/>
          </a:xfrm>
        </p:spPr>
        <p:txBody>
          <a:bodyPr>
            <a:noAutofit/>
          </a:bodyPr>
          <a:lstStyle/>
          <a:p>
            <a:r>
              <a:rPr lang="en-US" dirty="0"/>
              <a:t>THE EVOLVING </a:t>
            </a:r>
            <a:r>
              <a:rPr lang="en-US" b="1" dirty="0">
                <a:solidFill>
                  <a:srgbClr val="47C8AF"/>
                </a:solidFill>
              </a:rPr>
              <a:t>WORLD OF WORK</a:t>
            </a:r>
          </a:p>
        </p:txBody>
      </p:sp>
      <p:pic>
        <p:nvPicPr>
          <p:cNvPr id="5" name="Picture Placeholder 4">
            <a:extLst>
              <a:ext uri="{FF2B5EF4-FFF2-40B4-BE49-F238E27FC236}">
                <a16:creationId xmlns:a16="http://schemas.microsoft.com/office/drawing/2014/main" id="{6AAEB97D-41E3-514E-A675-0D11B4F12CD3}"/>
              </a:ext>
            </a:extLst>
          </p:cNvPr>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pic>
        <p:nvPicPr>
          <p:cNvPr id="4" name="Picture 3">
            <a:extLst>
              <a:ext uri="{FF2B5EF4-FFF2-40B4-BE49-F238E27FC236}">
                <a16:creationId xmlns:a16="http://schemas.microsoft.com/office/drawing/2014/main" id="{87EFFDE7-F9FE-ED4C-A758-056FC2D4129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4152" y="5524743"/>
            <a:ext cx="1458564" cy="953549"/>
          </a:xfrm>
          <a:prstGeom prst="rect">
            <a:avLst/>
          </a:prstGeom>
        </p:spPr>
      </p:pic>
    </p:spTree>
    <p:extLst>
      <p:ext uri="{BB962C8B-B14F-4D97-AF65-F5344CB8AC3E}">
        <p14:creationId xmlns:p14="http://schemas.microsoft.com/office/powerpoint/2010/main" val="20699964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8D0B2845-0B2B-9E44-A30D-3CFC2720271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131660" y="454201"/>
            <a:ext cx="4565756" cy="4540456"/>
          </a:xfrm>
          <a:prstGeom prst="rect">
            <a:avLst/>
          </a:prstGeom>
        </p:spPr>
      </p:pic>
      <p:sp>
        <p:nvSpPr>
          <p:cNvPr id="2" name="Title 1">
            <a:extLst>
              <a:ext uri="{FF2B5EF4-FFF2-40B4-BE49-F238E27FC236}">
                <a16:creationId xmlns:a16="http://schemas.microsoft.com/office/drawing/2014/main" id="{716CB50D-B448-1746-8AF4-41872E24A8A8}"/>
              </a:ext>
            </a:extLst>
          </p:cNvPr>
          <p:cNvSpPr>
            <a:spLocks noGrp="1"/>
          </p:cNvSpPr>
          <p:nvPr>
            <p:ph type="title"/>
          </p:nvPr>
        </p:nvSpPr>
        <p:spPr/>
        <p:txBody>
          <a:bodyPr>
            <a:normAutofit fontScale="90000"/>
          </a:bodyPr>
          <a:lstStyle/>
          <a:p>
            <a:r>
              <a:rPr lang="en-US" sz="4400" dirty="0"/>
              <a:t>CHANGES IN </a:t>
            </a:r>
            <a:r>
              <a:rPr lang="en-US" sz="4400" b="1" dirty="0">
                <a:solidFill>
                  <a:srgbClr val="EA5134"/>
                </a:solidFill>
              </a:rPr>
              <a:t>THE INCOME LADDER </a:t>
            </a:r>
            <a:r>
              <a:rPr lang="en-US" sz="4400" dirty="0"/>
              <a:t>IN THE U.S</a:t>
            </a:r>
            <a:r>
              <a:rPr lang="en-US" dirty="0"/>
              <a:t>.</a:t>
            </a:r>
          </a:p>
        </p:txBody>
      </p:sp>
      <p:pic>
        <p:nvPicPr>
          <p:cNvPr id="6" name="Picture 5">
            <a:extLst>
              <a:ext uri="{FF2B5EF4-FFF2-40B4-BE49-F238E27FC236}">
                <a16:creationId xmlns:a16="http://schemas.microsoft.com/office/drawing/2014/main" id="{530C319A-AD57-5147-B6F9-EB010B5666B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4152" y="5641383"/>
            <a:ext cx="1280150" cy="836909"/>
          </a:xfrm>
          <a:prstGeom prst="rect">
            <a:avLst/>
          </a:prstGeom>
        </p:spPr>
      </p:pic>
      <p:pic>
        <p:nvPicPr>
          <p:cNvPr id="7" name="Content Placeholder 3">
            <a:extLst>
              <a:ext uri="{FF2B5EF4-FFF2-40B4-BE49-F238E27FC236}">
                <a16:creationId xmlns:a16="http://schemas.microsoft.com/office/drawing/2014/main" id="{BC0C80D3-7914-314D-8F40-E8645E6F7846}"/>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242671" y="4989029"/>
            <a:ext cx="4454745" cy="1868971"/>
          </a:xfrm>
          <a:prstGeom prst="rect">
            <a:avLst/>
          </a:prstGeom>
        </p:spPr>
      </p:pic>
      <p:sp>
        <p:nvSpPr>
          <p:cNvPr id="5" name="TextBox 4">
            <a:extLst>
              <a:ext uri="{FF2B5EF4-FFF2-40B4-BE49-F238E27FC236}">
                <a16:creationId xmlns:a16="http://schemas.microsoft.com/office/drawing/2014/main" id="{466C7DD2-354E-4948-88EE-A0538F8EF84F}"/>
              </a:ext>
            </a:extLst>
          </p:cNvPr>
          <p:cNvSpPr txBox="1"/>
          <p:nvPr/>
        </p:nvSpPr>
        <p:spPr>
          <a:xfrm>
            <a:off x="9160401" y="6478292"/>
            <a:ext cx="3031599" cy="261610"/>
          </a:xfrm>
          <a:prstGeom prst="rect">
            <a:avLst/>
          </a:prstGeom>
          <a:noFill/>
        </p:spPr>
        <p:txBody>
          <a:bodyPr wrap="none" rtlCol="0">
            <a:spAutoFit/>
          </a:bodyPr>
          <a:lstStyle/>
          <a:p>
            <a:r>
              <a:rPr lang="en-US" sz="1100" dirty="0"/>
              <a:t>SOURCE: </a:t>
            </a:r>
            <a:r>
              <a:rPr lang="en-US" sz="1100" dirty="0">
                <a:solidFill>
                  <a:srgbClr val="333333"/>
                </a:solidFill>
                <a:latin typeface="Calibri" charset="0"/>
                <a:ea typeface="Calibri" charset="0"/>
                <a:cs typeface="Calibri" charset="0"/>
              </a:rPr>
              <a:t>The Equality of Opportunity Project, </a:t>
            </a:r>
            <a:r>
              <a:rPr lang="en-US" sz="1100" dirty="0" err="1">
                <a:solidFill>
                  <a:srgbClr val="333333"/>
                </a:solidFill>
                <a:latin typeface="Calibri" charset="0"/>
                <a:ea typeface="Calibri" charset="0"/>
                <a:cs typeface="Calibri" charset="0"/>
              </a:rPr>
              <a:t>n.d.</a:t>
            </a:r>
            <a:endParaRPr lang="en-US" sz="1100" dirty="0"/>
          </a:p>
        </p:txBody>
      </p:sp>
    </p:spTree>
    <p:extLst>
      <p:ext uri="{BB962C8B-B14F-4D97-AF65-F5344CB8AC3E}">
        <p14:creationId xmlns:p14="http://schemas.microsoft.com/office/powerpoint/2010/main" val="3015974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981075" y="642938"/>
            <a:ext cx="11210925" cy="746125"/>
          </a:xfrm>
          <a:prstGeom prst="rect">
            <a:avLst/>
          </a:prstGeom>
        </p:spPr>
        <p:txBody>
          <a:bodyPr vert="horz" lIns="91440" tIns="45720" rIns="91440" bIns="45720" rtlCol="0" anchor="ctr">
            <a:normAutofit/>
          </a:bodyPr>
          <a:lstStyle/>
          <a:p>
            <a:pPr algn="ctr"/>
            <a:r>
              <a:rPr lang="en-US" sz="3200" kern="1200">
                <a:solidFill>
                  <a:schemeClr val="bg1"/>
                </a:solidFill>
                <a:latin typeface="+mj-lt"/>
                <a:ea typeface="+mj-ea"/>
                <a:cs typeface="+mj-cs"/>
              </a:rPr>
              <a:t>Future of Work: New Findings </a:t>
            </a:r>
          </a:p>
        </p:txBody>
      </p:sp>
      <p:sp>
        <p:nvSpPr>
          <p:cNvPr id="6" name="TextBox 5"/>
          <p:cNvSpPr txBox="1"/>
          <p:nvPr/>
        </p:nvSpPr>
        <p:spPr>
          <a:xfrm>
            <a:off x="766482" y="643467"/>
            <a:ext cx="5593977" cy="2554545"/>
          </a:xfrm>
          <a:prstGeom prst="rect">
            <a:avLst/>
          </a:prstGeom>
          <a:noFill/>
        </p:spPr>
        <p:txBody>
          <a:bodyPr wrap="square" rtlCol="0">
            <a:spAutoFit/>
          </a:bodyPr>
          <a:lstStyle/>
          <a:p>
            <a:r>
              <a:rPr lang="en-US" sz="4000" spc="200" dirty="0">
                <a:solidFill>
                  <a:schemeClr val="bg2">
                    <a:lumMod val="10000"/>
                  </a:schemeClr>
                </a:solidFill>
                <a:latin typeface="Arial" charset="0"/>
                <a:ea typeface="Arial" charset="0"/>
                <a:cs typeface="Arial" charset="0"/>
              </a:rPr>
              <a:t>FUTURE OF WORK</a:t>
            </a:r>
          </a:p>
          <a:p>
            <a:r>
              <a:rPr lang="en-US" sz="4000" b="1" spc="200" dirty="0">
                <a:solidFill>
                  <a:srgbClr val="EA5134"/>
                </a:solidFill>
                <a:latin typeface="Arial" charset="0"/>
                <a:ea typeface="Arial" charset="0"/>
                <a:cs typeface="Arial" charset="0"/>
              </a:rPr>
              <a:t>WHAT WE KNOW</a:t>
            </a:r>
          </a:p>
          <a:p>
            <a:pPr algn="ctr"/>
            <a:endParaRPr lang="en-US" sz="4000" b="1" spc="200" dirty="0">
              <a:solidFill>
                <a:schemeClr val="bg2">
                  <a:lumMod val="10000"/>
                </a:schemeClr>
              </a:solidFill>
              <a:latin typeface="Arial" charset="0"/>
              <a:ea typeface="Arial" charset="0"/>
              <a:cs typeface="Arial" charset="0"/>
            </a:endParaRPr>
          </a:p>
          <a:p>
            <a:pPr algn="ctr"/>
            <a:endParaRPr lang="en-US" sz="4000" b="1" spc="200" baseline="0" dirty="0">
              <a:solidFill>
                <a:srgbClr val="1ABC9C"/>
              </a:solidFill>
              <a:latin typeface="Arial" charset="0"/>
              <a:ea typeface="Arial" charset="0"/>
              <a:cs typeface="Arial"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704840" y="1726094"/>
            <a:ext cx="6258560" cy="4390281"/>
          </a:xfrm>
          <a:prstGeom prst="rect">
            <a:avLst/>
          </a:prstGeom>
        </p:spPr>
      </p:pic>
      <p:pic>
        <p:nvPicPr>
          <p:cNvPr id="7" name="Picture 6">
            <a:extLst>
              <a:ext uri="{FF2B5EF4-FFF2-40B4-BE49-F238E27FC236}">
                <a16:creationId xmlns:a16="http://schemas.microsoft.com/office/drawing/2014/main" id="{FC46A947-F151-FE4B-A4F9-0761C70BCA6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4152" y="5641383"/>
            <a:ext cx="1280150" cy="836909"/>
          </a:xfrm>
          <a:prstGeom prst="rect">
            <a:avLst/>
          </a:prstGeom>
        </p:spPr>
      </p:pic>
    </p:spTree>
    <p:extLst>
      <p:ext uri="{BB962C8B-B14F-4D97-AF65-F5344CB8AC3E}">
        <p14:creationId xmlns:p14="http://schemas.microsoft.com/office/powerpoint/2010/main" val="7877207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9327</TotalTime>
  <Words>887</Words>
  <Application>Microsoft Office PowerPoint</Application>
  <PresentationFormat>Widescreen</PresentationFormat>
  <Paragraphs>173</Paragraphs>
  <Slides>33</Slides>
  <Notes>33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ＭＳ Ｐゴシック</vt:lpstr>
      <vt:lpstr>Arial</vt:lpstr>
      <vt:lpstr>Arial Black</vt:lpstr>
      <vt:lpstr>Arial Bold</vt:lpstr>
      <vt:lpstr>Calibri</vt:lpstr>
      <vt:lpstr>Calibri Light</vt:lpstr>
      <vt:lpstr>Futura PT</vt:lpstr>
      <vt:lpstr>Signika Negative</vt:lpstr>
      <vt:lpstr>Times New Roman</vt:lpstr>
      <vt:lpstr>Office Theme</vt:lpstr>
      <vt:lpstr>PowerPoint Presentation</vt:lpstr>
      <vt:lpstr>PowerPoint Presentation</vt:lpstr>
      <vt:lpstr>JFF: BUILDING A FUTURE THAT WORKS</vt:lpstr>
      <vt:lpstr>THE EVOLVING WORLD OF WORK</vt:lpstr>
      <vt:lpstr>THE EVOLVING WORLD OF WORK</vt:lpstr>
      <vt:lpstr>THE EVOLVING WORLD OF WORK</vt:lpstr>
      <vt:lpstr>THE EVOLVING WORLD OF WORK</vt:lpstr>
      <vt:lpstr>CHANGES IN THE INCOME LADDER IN THE U.S.</vt:lpstr>
      <vt:lpstr>Future of Work: New Findings </vt:lpstr>
      <vt:lpstr>PowerPoint Presentation</vt:lpstr>
      <vt:lpstr>TRENDS IN THE FUTURE OF WORK</vt:lpstr>
      <vt:lpstr>SUCEPTIBILITY TO  AUTOMATION</vt:lpstr>
      <vt:lpstr>PowerPoint Presentation</vt:lpstr>
      <vt:lpstr>PowerPoint Presentation</vt:lpstr>
      <vt:lpstr>TRENDS IN THE FUTURE OF WORK</vt:lpstr>
      <vt:lpstr>THE 1099 ECONOMY</vt:lpstr>
      <vt:lpstr>ALTERNATIVE WORK ARRANGEMENTS</vt:lpstr>
      <vt:lpstr>PowerPoint Presentation</vt:lpstr>
      <vt:lpstr>PowerPoint Presentation</vt:lpstr>
      <vt:lpstr>SEAMLESS TO/THROUGH CREDENTIALS</vt:lpstr>
      <vt:lpstr>THE ELEMENTS OF THE SYSTEM</vt:lpstr>
      <vt:lpstr>PATHWAY ECOSYSTEM KEY DESIGN ELEMENTS</vt:lpstr>
      <vt:lpstr>PowerPoint Presentation</vt:lpstr>
      <vt:lpstr>Future of Work: New Findings </vt:lpstr>
      <vt:lpstr>WHAT WORKS FOR ADULT LEARNERS</vt:lpstr>
      <vt:lpstr>PROGRAM  ELEMENTS</vt:lpstr>
      <vt:lpstr>REVERSE-ENGINEERED PATHWAYS DESIGN</vt:lpstr>
      <vt:lpstr>Expanding the VILLAGE</vt:lpstr>
      <vt:lpstr>PREPARING EVERYONE TO BE  FUTURE-READY</vt:lpstr>
      <vt:lpstr>PowerPoint Presentation</vt:lpstr>
      <vt:lpstr>A QUICK RECAP</vt:lpstr>
      <vt:lpstr>WHERE SHALL WE GO?  HOW SHALL WE GET THERE?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Pleasants McDonnell</dc:creator>
  <cp:lastModifiedBy>Hope Ellsworth</cp:lastModifiedBy>
  <cp:revision>42</cp:revision>
  <cp:lastPrinted>2018-05-29T14:20:31Z</cp:lastPrinted>
  <dcterms:created xsi:type="dcterms:W3CDTF">2018-05-10T19:14:15Z</dcterms:created>
  <dcterms:modified xsi:type="dcterms:W3CDTF">2018-05-29T18:03:00Z</dcterms:modified>
</cp:coreProperties>
</file>